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301" r:id="rId2"/>
    <p:sldId id="361" r:id="rId3"/>
    <p:sldId id="302" r:id="rId4"/>
    <p:sldId id="303" r:id="rId5"/>
    <p:sldId id="363" r:id="rId6"/>
    <p:sldId id="362" r:id="rId7"/>
    <p:sldId id="345" r:id="rId8"/>
    <p:sldId id="344" r:id="rId9"/>
    <p:sldId id="360" r:id="rId10"/>
    <p:sldId id="356" r:id="rId11"/>
    <p:sldId id="358" r:id="rId12"/>
    <p:sldId id="357" r:id="rId13"/>
    <p:sldId id="359" r:id="rId14"/>
    <p:sldId id="364" r:id="rId15"/>
    <p:sldId id="365" r:id="rId16"/>
    <p:sldId id="366" r:id="rId17"/>
    <p:sldId id="367" r:id="rId18"/>
    <p:sldId id="370" r:id="rId19"/>
    <p:sldId id="368" r:id="rId20"/>
    <p:sldId id="369" r:id="rId21"/>
    <p:sldId id="371" r:id="rId22"/>
    <p:sldId id="372" r:id="rId23"/>
    <p:sldId id="379" r:id="rId24"/>
    <p:sldId id="380" r:id="rId25"/>
    <p:sldId id="381" r:id="rId26"/>
    <p:sldId id="382" r:id="rId27"/>
    <p:sldId id="383" r:id="rId28"/>
    <p:sldId id="373" r:id="rId29"/>
    <p:sldId id="384" r:id="rId30"/>
    <p:sldId id="374" r:id="rId31"/>
  </p:sldIdLst>
  <p:sldSz cx="9144000" cy="5143500" type="screen16x9"/>
  <p:notesSz cx="6858000" cy="9144000"/>
  <p:custDataLst>
    <p:tags r:id="rId33"/>
  </p:custDataLst>
  <p:defaultTextStyle>
    <a:defPPr>
      <a:defRPr lang="zh-CN"/>
    </a:defPPr>
    <a:lvl1pPr algn="l" rtl="0" fontAlgn="base">
      <a:spcBef>
        <a:spcPct val="0"/>
      </a:spcBef>
      <a:spcAft>
        <a:spcPct val="0"/>
      </a:spcAft>
      <a:defRPr kern="1200">
        <a:solidFill>
          <a:schemeClr val="tx1"/>
        </a:solidFill>
        <a:latin typeface="Calibri" pitchFamily="34" charset="0"/>
        <a:ea typeface="宋体" charset="-122"/>
        <a:cs typeface="+mn-cs"/>
      </a:defRPr>
    </a:lvl1pPr>
    <a:lvl2pPr marL="457200" algn="l" rtl="0" fontAlgn="base">
      <a:spcBef>
        <a:spcPct val="0"/>
      </a:spcBef>
      <a:spcAft>
        <a:spcPct val="0"/>
      </a:spcAft>
      <a:defRPr kern="1200">
        <a:solidFill>
          <a:schemeClr val="tx1"/>
        </a:solidFill>
        <a:latin typeface="Calibri" pitchFamily="34" charset="0"/>
        <a:ea typeface="宋体" charset="-122"/>
        <a:cs typeface="+mn-cs"/>
      </a:defRPr>
    </a:lvl2pPr>
    <a:lvl3pPr marL="914400" algn="l" rtl="0" fontAlgn="base">
      <a:spcBef>
        <a:spcPct val="0"/>
      </a:spcBef>
      <a:spcAft>
        <a:spcPct val="0"/>
      </a:spcAft>
      <a:defRPr kern="1200">
        <a:solidFill>
          <a:schemeClr val="tx1"/>
        </a:solidFill>
        <a:latin typeface="Calibri" pitchFamily="34" charset="0"/>
        <a:ea typeface="宋体" charset="-122"/>
        <a:cs typeface="+mn-cs"/>
      </a:defRPr>
    </a:lvl3pPr>
    <a:lvl4pPr marL="1371600" algn="l" rtl="0" fontAlgn="base">
      <a:spcBef>
        <a:spcPct val="0"/>
      </a:spcBef>
      <a:spcAft>
        <a:spcPct val="0"/>
      </a:spcAft>
      <a:defRPr kern="1200">
        <a:solidFill>
          <a:schemeClr val="tx1"/>
        </a:solidFill>
        <a:latin typeface="Calibri" pitchFamily="34" charset="0"/>
        <a:ea typeface="宋体" charset="-122"/>
        <a:cs typeface="+mn-cs"/>
      </a:defRPr>
    </a:lvl4pPr>
    <a:lvl5pPr marL="1828800" algn="l" rtl="0" fontAlgn="base">
      <a:spcBef>
        <a:spcPct val="0"/>
      </a:spcBef>
      <a:spcAft>
        <a:spcPct val="0"/>
      </a:spcAft>
      <a:defRPr kern="1200">
        <a:solidFill>
          <a:schemeClr val="tx1"/>
        </a:solidFill>
        <a:latin typeface="Calibri" pitchFamily="34" charset="0"/>
        <a:ea typeface="宋体" charset="-122"/>
        <a:cs typeface="+mn-cs"/>
      </a:defRPr>
    </a:lvl5pPr>
    <a:lvl6pPr marL="2286000" algn="l" defTabSz="914400" rtl="0" eaLnBrk="1" latinLnBrk="0" hangingPunct="1">
      <a:defRPr kern="1200">
        <a:solidFill>
          <a:schemeClr val="tx1"/>
        </a:solidFill>
        <a:latin typeface="Calibri" pitchFamily="34" charset="0"/>
        <a:ea typeface="宋体" charset="-122"/>
        <a:cs typeface="+mn-cs"/>
      </a:defRPr>
    </a:lvl6pPr>
    <a:lvl7pPr marL="2743200" algn="l" defTabSz="914400" rtl="0" eaLnBrk="1" latinLnBrk="0" hangingPunct="1">
      <a:defRPr kern="1200">
        <a:solidFill>
          <a:schemeClr val="tx1"/>
        </a:solidFill>
        <a:latin typeface="Calibri" pitchFamily="34" charset="0"/>
        <a:ea typeface="宋体" charset="-122"/>
        <a:cs typeface="+mn-cs"/>
      </a:defRPr>
    </a:lvl7pPr>
    <a:lvl8pPr marL="3200400" algn="l" defTabSz="914400" rtl="0" eaLnBrk="1" latinLnBrk="0" hangingPunct="1">
      <a:defRPr kern="1200">
        <a:solidFill>
          <a:schemeClr val="tx1"/>
        </a:solidFill>
        <a:latin typeface="Calibri" pitchFamily="34" charset="0"/>
        <a:ea typeface="宋体" charset="-122"/>
        <a:cs typeface="+mn-cs"/>
      </a:defRPr>
    </a:lvl8pPr>
    <a:lvl9pPr marL="3657600" algn="l" defTabSz="914400" rtl="0" eaLnBrk="1" latinLnBrk="0" hangingPunct="1">
      <a:defRPr kern="1200">
        <a:solidFill>
          <a:schemeClr val="tx1"/>
        </a:solidFill>
        <a:latin typeface="Calibri" pitchFamily="34" charset="0"/>
        <a:ea typeface="宋体" charset="-122"/>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9494"/>
    <a:srgbClr val="F95647"/>
    <a:srgbClr val="C64439"/>
    <a:srgbClr val="7CB554"/>
    <a:srgbClr val="D43E01"/>
    <a:srgbClr val="E8EAE9"/>
    <a:srgbClr val="FCFCFC"/>
    <a:srgbClr val="CCD0D1"/>
    <a:srgbClr val="D7D9E1"/>
    <a:srgbClr val="D5D8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中度样式 4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中度样式 4 - 强调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中度样式 4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中度样式 4 - 强调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中度样式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682" autoAdjust="0"/>
    <p:restoredTop sz="67886" autoAdjust="0"/>
  </p:normalViewPr>
  <p:slideViewPr>
    <p:cSldViewPr>
      <p:cViewPr varScale="1">
        <p:scale>
          <a:sx n="78" d="100"/>
          <a:sy n="78" d="100"/>
        </p:scale>
        <p:origin x="1290" y="42"/>
      </p:cViewPr>
      <p:guideLst>
        <p:guide orient="horz" pos="1620"/>
        <p:guide pos="2880"/>
      </p:guideLst>
    </p:cSldViewPr>
  </p:slideViewPr>
  <p:notesTextViewPr>
    <p:cViewPr>
      <p:scale>
        <a:sx n="125" d="100"/>
        <a:sy n="12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gs" Target="tags/tag1.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jpeg>
</file>

<file path=ppt/media/image10.jpg>
</file>

<file path=ppt/media/image2.png>
</file>

<file path=ppt/media/image3.jpg>
</file>

<file path=ppt/media/image4.png>
</file>

<file path=ppt/media/image5.png>
</file>

<file path=ppt/media/image6.png>
</file>

<file path=ppt/media/image7.jpg>
</file>

<file path=ppt/media/image8.jpg>
</file>

<file path=ppt/media/image9.jpe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ea typeface="微软雅黑" pitchFamily="34" charset="-122"/>
              </a:defRPr>
            </a:lvl1pPr>
          </a:lstStyle>
          <a:p>
            <a:endParaRPr lang="zh-CN" altLang="en-US" dirty="0"/>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ea typeface="微软雅黑" pitchFamily="34" charset="-122"/>
              </a:defRPr>
            </a:lvl1pPr>
          </a:lstStyle>
          <a:p>
            <a:fld id="{673B58EF-4ABD-40F4-ACA4-FE81D742E6DD}" type="datetimeFigureOut">
              <a:rPr lang="zh-CN" altLang="en-US" smtClean="0"/>
              <a:pPr/>
              <a:t>2017/10/10</a:t>
            </a:fld>
            <a:endParaRPr lang="zh-CN" altLang="en-US" dirty="0"/>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ea typeface="微软雅黑"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ea typeface="微软雅黑" pitchFamily="34" charset="-122"/>
              </a:defRPr>
            </a:lvl1pPr>
          </a:lstStyle>
          <a:p>
            <a:fld id="{A11FC198-2D83-4DFC-8CDD-7D23AF44D411}" type="slidenum">
              <a:rPr lang="zh-CN" altLang="en-US" smtClean="0"/>
              <a:pPr/>
              <a:t>‹#›</a:t>
            </a:fld>
            <a:endParaRPr lang="zh-CN" altLang="en-US" dirty="0"/>
          </a:p>
        </p:txBody>
      </p:sp>
    </p:spTree>
    <p:extLst>
      <p:ext uri="{BB962C8B-B14F-4D97-AF65-F5344CB8AC3E}">
        <p14:creationId xmlns:p14="http://schemas.microsoft.com/office/powerpoint/2010/main" val="22941111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微软雅黑" pitchFamily="34" charset="-122"/>
        <a:cs typeface="+mn-cs"/>
      </a:defRPr>
    </a:lvl1pPr>
    <a:lvl2pPr marL="457200" algn="l" defTabSz="914400" rtl="0" eaLnBrk="1" latinLnBrk="0" hangingPunct="1">
      <a:defRPr sz="1200" kern="1200">
        <a:solidFill>
          <a:schemeClr val="tx1"/>
        </a:solidFill>
        <a:latin typeface="+mn-lt"/>
        <a:ea typeface="微软雅黑" pitchFamily="34" charset="-122"/>
        <a:cs typeface="+mn-cs"/>
      </a:defRPr>
    </a:lvl2pPr>
    <a:lvl3pPr marL="914400" algn="l" defTabSz="914400" rtl="0" eaLnBrk="1" latinLnBrk="0" hangingPunct="1">
      <a:defRPr sz="1200" kern="1200">
        <a:solidFill>
          <a:schemeClr val="tx1"/>
        </a:solidFill>
        <a:latin typeface="+mn-lt"/>
        <a:ea typeface="微软雅黑" pitchFamily="34" charset="-122"/>
        <a:cs typeface="+mn-cs"/>
      </a:defRPr>
    </a:lvl3pPr>
    <a:lvl4pPr marL="1371600" algn="l" defTabSz="914400" rtl="0" eaLnBrk="1" latinLnBrk="0" hangingPunct="1">
      <a:defRPr sz="1200" kern="1200">
        <a:solidFill>
          <a:schemeClr val="tx1"/>
        </a:solidFill>
        <a:latin typeface="+mn-lt"/>
        <a:ea typeface="微软雅黑" pitchFamily="34" charset="-122"/>
        <a:cs typeface="+mn-cs"/>
      </a:defRPr>
    </a:lvl4pPr>
    <a:lvl5pPr marL="1828800" algn="l" defTabSz="914400" rtl="0" eaLnBrk="1" latinLnBrk="0" hangingPunct="1">
      <a:defRPr sz="1200" kern="1200">
        <a:solidFill>
          <a:schemeClr val="tx1"/>
        </a:solidFill>
        <a:latin typeface="+mn-lt"/>
        <a:ea typeface="微软雅黑"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a:t>
            </a:fld>
            <a:endParaRPr lang="zh-CN" altLang="en-US" dirty="0"/>
          </a:p>
        </p:txBody>
      </p:sp>
    </p:spTree>
    <p:extLst>
      <p:ext uri="{BB962C8B-B14F-4D97-AF65-F5344CB8AC3E}">
        <p14:creationId xmlns:p14="http://schemas.microsoft.com/office/powerpoint/2010/main" val="3260994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10</a:t>
            </a:fld>
            <a:endParaRPr lang="zh-CN" altLang="en-US" dirty="0"/>
          </a:p>
        </p:txBody>
      </p:sp>
    </p:spTree>
    <p:extLst>
      <p:ext uri="{BB962C8B-B14F-4D97-AF65-F5344CB8AC3E}">
        <p14:creationId xmlns:p14="http://schemas.microsoft.com/office/powerpoint/2010/main" val="449598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11</a:t>
            </a:fld>
            <a:endParaRPr lang="zh-CN" altLang="en-US" dirty="0"/>
          </a:p>
        </p:txBody>
      </p:sp>
    </p:spTree>
    <p:extLst>
      <p:ext uri="{BB962C8B-B14F-4D97-AF65-F5344CB8AC3E}">
        <p14:creationId xmlns:p14="http://schemas.microsoft.com/office/powerpoint/2010/main" val="24821389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12</a:t>
            </a:fld>
            <a:endParaRPr lang="zh-CN" altLang="en-US" dirty="0"/>
          </a:p>
        </p:txBody>
      </p:sp>
    </p:spTree>
    <p:extLst>
      <p:ext uri="{BB962C8B-B14F-4D97-AF65-F5344CB8AC3E}">
        <p14:creationId xmlns:p14="http://schemas.microsoft.com/office/powerpoint/2010/main" val="2918467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13</a:t>
            </a:fld>
            <a:endParaRPr lang="zh-CN" altLang="en-US" dirty="0"/>
          </a:p>
        </p:txBody>
      </p:sp>
    </p:spTree>
    <p:extLst>
      <p:ext uri="{BB962C8B-B14F-4D97-AF65-F5344CB8AC3E}">
        <p14:creationId xmlns:p14="http://schemas.microsoft.com/office/powerpoint/2010/main" val="33509244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14</a:t>
            </a:fld>
            <a:endParaRPr lang="zh-CN" altLang="en-US" dirty="0"/>
          </a:p>
        </p:txBody>
      </p:sp>
    </p:spTree>
    <p:extLst>
      <p:ext uri="{BB962C8B-B14F-4D97-AF65-F5344CB8AC3E}">
        <p14:creationId xmlns:p14="http://schemas.microsoft.com/office/powerpoint/2010/main" val="13303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15</a:t>
            </a:fld>
            <a:endParaRPr lang="zh-CN" altLang="en-US" dirty="0"/>
          </a:p>
        </p:txBody>
      </p:sp>
    </p:spTree>
    <p:extLst>
      <p:ext uri="{BB962C8B-B14F-4D97-AF65-F5344CB8AC3E}">
        <p14:creationId xmlns:p14="http://schemas.microsoft.com/office/powerpoint/2010/main" val="18296921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16</a:t>
            </a:fld>
            <a:endParaRPr lang="zh-CN" altLang="en-US" dirty="0"/>
          </a:p>
        </p:txBody>
      </p:sp>
    </p:spTree>
    <p:extLst>
      <p:ext uri="{BB962C8B-B14F-4D97-AF65-F5344CB8AC3E}">
        <p14:creationId xmlns:p14="http://schemas.microsoft.com/office/powerpoint/2010/main" val="7213439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17</a:t>
            </a:fld>
            <a:endParaRPr lang="zh-CN" altLang="en-US" dirty="0"/>
          </a:p>
        </p:txBody>
      </p:sp>
    </p:spTree>
    <p:extLst>
      <p:ext uri="{BB962C8B-B14F-4D97-AF65-F5344CB8AC3E}">
        <p14:creationId xmlns:p14="http://schemas.microsoft.com/office/powerpoint/2010/main" val="20053111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18</a:t>
            </a:fld>
            <a:endParaRPr lang="zh-CN" altLang="en-US" dirty="0"/>
          </a:p>
        </p:txBody>
      </p:sp>
    </p:spTree>
    <p:extLst>
      <p:ext uri="{BB962C8B-B14F-4D97-AF65-F5344CB8AC3E}">
        <p14:creationId xmlns:p14="http://schemas.microsoft.com/office/powerpoint/2010/main" val="34419091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19</a:t>
            </a:fld>
            <a:endParaRPr lang="zh-CN" altLang="en-US" dirty="0"/>
          </a:p>
        </p:txBody>
      </p:sp>
    </p:spTree>
    <p:extLst>
      <p:ext uri="{BB962C8B-B14F-4D97-AF65-F5344CB8AC3E}">
        <p14:creationId xmlns:p14="http://schemas.microsoft.com/office/powerpoint/2010/main" val="4523282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a:t>
            </a:fld>
            <a:endParaRPr lang="zh-CN" altLang="en-US" dirty="0"/>
          </a:p>
        </p:txBody>
      </p:sp>
    </p:spTree>
    <p:extLst>
      <p:ext uri="{BB962C8B-B14F-4D97-AF65-F5344CB8AC3E}">
        <p14:creationId xmlns:p14="http://schemas.microsoft.com/office/powerpoint/2010/main" val="75516098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20</a:t>
            </a:fld>
            <a:endParaRPr lang="zh-CN" altLang="en-US" dirty="0"/>
          </a:p>
        </p:txBody>
      </p:sp>
    </p:spTree>
    <p:extLst>
      <p:ext uri="{BB962C8B-B14F-4D97-AF65-F5344CB8AC3E}">
        <p14:creationId xmlns:p14="http://schemas.microsoft.com/office/powerpoint/2010/main" val="2546220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21</a:t>
            </a:fld>
            <a:endParaRPr lang="zh-CN" altLang="en-US" dirty="0"/>
          </a:p>
        </p:txBody>
      </p:sp>
    </p:spTree>
    <p:extLst>
      <p:ext uri="{BB962C8B-B14F-4D97-AF65-F5344CB8AC3E}">
        <p14:creationId xmlns:p14="http://schemas.microsoft.com/office/powerpoint/2010/main" val="41974252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22</a:t>
            </a:fld>
            <a:endParaRPr lang="zh-CN" altLang="en-US" dirty="0"/>
          </a:p>
        </p:txBody>
      </p:sp>
    </p:spTree>
    <p:extLst>
      <p:ext uri="{BB962C8B-B14F-4D97-AF65-F5344CB8AC3E}">
        <p14:creationId xmlns:p14="http://schemas.microsoft.com/office/powerpoint/2010/main" val="18859950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23</a:t>
            </a:fld>
            <a:endParaRPr lang="zh-CN" altLang="en-US" dirty="0"/>
          </a:p>
        </p:txBody>
      </p:sp>
    </p:spTree>
    <p:extLst>
      <p:ext uri="{BB962C8B-B14F-4D97-AF65-F5344CB8AC3E}">
        <p14:creationId xmlns:p14="http://schemas.microsoft.com/office/powerpoint/2010/main" val="21874390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24</a:t>
            </a:fld>
            <a:endParaRPr lang="zh-CN" altLang="en-US" dirty="0"/>
          </a:p>
        </p:txBody>
      </p:sp>
    </p:spTree>
    <p:extLst>
      <p:ext uri="{BB962C8B-B14F-4D97-AF65-F5344CB8AC3E}">
        <p14:creationId xmlns:p14="http://schemas.microsoft.com/office/powerpoint/2010/main" val="33854514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25</a:t>
            </a:fld>
            <a:endParaRPr lang="zh-CN" altLang="en-US" dirty="0"/>
          </a:p>
        </p:txBody>
      </p:sp>
    </p:spTree>
    <p:extLst>
      <p:ext uri="{BB962C8B-B14F-4D97-AF65-F5344CB8AC3E}">
        <p14:creationId xmlns:p14="http://schemas.microsoft.com/office/powerpoint/2010/main" val="396876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26</a:t>
            </a:fld>
            <a:endParaRPr lang="zh-CN" altLang="en-US" dirty="0"/>
          </a:p>
        </p:txBody>
      </p:sp>
    </p:spTree>
    <p:extLst>
      <p:ext uri="{BB962C8B-B14F-4D97-AF65-F5344CB8AC3E}">
        <p14:creationId xmlns:p14="http://schemas.microsoft.com/office/powerpoint/2010/main" val="42273800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27</a:t>
            </a:fld>
            <a:endParaRPr lang="zh-CN" altLang="en-US" dirty="0"/>
          </a:p>
        </p:txBody>
      </p:sp>
    </p:spTree>
    <p:extLst>
      <p:ext uri="{BB962C8B-B14F-4D97-AF65-F5344CB8AC3E}">
        <p14:creationId xmlns:p14="http://schemas.microsoft.com/office/powerpoint/2010/main" val="20450645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28</a:t>
            </a:fld>
            <a:endParaRPr lang="zh-CN" altLang="en-US" dirty="0"/>
          </a:p>
        </p:txBody>
      </p:sp>
    </p:spTree>
    <p:extLst>
      <p:ext uri="{BB962C8B-B14F-4D97-AF65-F5344CB8AC3E}">
        <p14:creationId xmlns:p14="http://schemas.microsoft.com/office/powerpoint/2010/main" val="14082641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29</a:t>
            </a:fld>
            <a:endParaRPr lang="zh-CN" altLang="en-US" dirty="0"/>
          </a:p>
        </p:txBody>
      </p:sp>
    </p:spTree>
    <p:extLst>
      <p:ext uri="{BB962C8B-B14F-4D97-AF65-F5344CB8AC3E}">
        <p14:creationId xmlns:p14="http://schemas.microsoft.com/office/powerpoint/2010/main" val="36041567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3</a:t>
            </a:fld>
            <a:endParaRPr lang="zh-CN" altLang="en-US" dirty="0"/>
          </a:p>
        </p:txBody>
      </p:sp>
    </p:spTree>
    <p:extLst>
      <p:ext uri="{BB962C8B-B14F-4D97-AF65-F5344CB8AC3E}">
        <p14:creationId xmlns:p14="http://schemas.microsoft.com/office/powerpoint/2010/main" val="21925225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30</a:t>
            </a:fld>
            <a:endParaRPr lang="zh-CN" altLang="en-US" dirty="0"/>
          </a:p>
        </p:txBody>
      </p:sp>
    </p:spTree>
    <p:extLst>
      <p:ext uri="{BB962C8B-B14F-4D97-AF65-F5344CB8AC3E}">
        <p14:creationId xmlns:p14="http://schemas.microsoft.com/office/powerpoint/2010/main" val="962538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4</a:t>
            </a:fld>
            <a:endParaRPr lang="zh-CN" altLang="en-US" dirty="0"/>
          </a:p>
        </p:txBody>
      </p:sp>
    </p:spTree>
    <p:extLst>
      <p:ext uri="{BB962C8B-B14F-4D97-AF65-F5344CB8AC3E}">
        <p14:creationId xmlns:p14="http://schemas.microsoft.com/office/powerpoint/2010/main" val="1779663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5</a:t>
            </a:fld>
            <a:endParaRPr lang="zh-CN" altLang="en-US" dirty="0"/>
          </a:p>
        </p:txBody>
      </p:sp>
    </p:spTree>
    <p:extLst>
      <p:ext uri="{BB962C8B-B14F-4D97-AF65-F5344CB8AC3E}">
        <p14:creationId xmlns:p14="http://schemas.microsoft.com/office/powerpoint/2010/main" val="3747362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6</a:t>
            </a:fld>
            <a:endParaRPr lang="zh-CN" altLang="en-US" dirty="0"/>
          </a:p>
        </p:txBody>
      </p:sp>
    </p:spTree>
    <p:extLst>
      <p:ext uri="{BB962C8B-B14F-4D97-AF65-F5344CB8AC3E}">
        <p14:creationId xmlns:p14="http://schemas.microsoft.com/office/powerpoint/2010/main" val="1326303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7</a:t>
            </a:fld>
            <a:endParaRPr lang="zh-CN" altLang="en-US" dirty="0"/>
          </a:p>
        </p:txBody>
      </p:sp>
    </p:spTree>
    <p:extLst>
      <p:ext uri="{BB962C8B-B14F-4D97-AF65-F5344CB8AC3E}">
        <p14:creationId xmlns:p14="http://schemas.microsoft.com/office/powerpoint/2010/main" val="611225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8</a:t>
            </a:fld>
            <a:endParaRPr lang="zh-CN" altLang="en-US" dirty="0"/>
          </a:p>
        </p:txBody>
      </p:sp>
    </p:spTree>
    <p:extLst>
      <p:ext uri="{BB962C8B-B14F-4D97-AF65-F5344CB8AC3E}">
        <p14:creationId xmlns:p14="http://schemas.microsoft.com/office/powerpoint/2010/main" val="2956340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11FC198-2D83-4DFC-8CDD-7D23AF44D411}" type="slidenum">
              <a:rPr lang="zh-CN" altLang="en-US" smtClean="0"/>
              <a:pPr/>
              <a:t>9</a:t>
            </a:fld>
            <a:endParaRPr lang="zh-CN" altLang="en-US" dirty="0"/>
          </a:p>
        </p:txBody>
      </p:sp>
    </p:spTree>
    <p:extLst>
      <p:ext uri="{BB962C8B-B14F-4D97-AF65-F5344CB8AC3E}">
        <p14:creationId xmlns:p14="http://schemas.microsoft.com/office/powerpoint/2010/main" val="7039295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bg>
      <p:bgPr>
        <a:blipFill dpi="0" rotWithShape="1">
          <a:blip r:embed="rId2" cstate="print"/>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7021280"/>
      </p:ext>
    </p:extLst>
  </p:cSld>
  <p:clrMapOvr>
    <a:masterClrMapping/>
  </p:clrMapOvr>
  <p:transition spd="slow" advTm="0">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bg>
      <p:bgPr>
        <a:gradFill flip="none" rotWithShape="1">
          <a:gsLst>
            <a:gs pos="26000">
              <a:srgbClr val="EBECF0"/>
            </a:gs>
            <a:gs pos="0">
              <a:srgbClr val="D7D9E1"/>
            </a:gs>
            <a:gs pos="100000">
              <a:schemeClr val="bg1"/>
            </a:gs>
          </a:gsLst>
          <a:lin ang="54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9210182"/>
      </p:ext>
    </p:extLst>
  </p:cSld>
  <p:clrMapOvr>
    <a:masterClrMapping/>
  </p:clrMapOvr>
  <p:transition spd="slow" advTm="0">
    <p:pull/>
  </p:transition>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Picture 4"/>
          <p:cNvPicPr>
            <a:picLocks noChangeAspect="1" noChangeArrowheads="1"/>
          </p:cNvPicPr>
          <p:nvPr userDrawn="1"/>
        </p:nvPicPr>
        <p:blipFill>
          <a:blip r:embed="rId4" cstate="print">
            <a:extLst>
              <a:ext uri="{28A0092B-C50C-407E-A947-70E740481C1C}">
                <a14:useLocalDpi xmlns:a14="http://schemas.microsoft.com/office/drawing/2010/main" val="0"/>
              </a:ext>
            </a:extLst>
          </a:blip>
          <a:stretch>
            <a:fillRect/>
          </a:stretch>
        </p:blipFill>
        <p:spPr bwMode="auto">
          <a:xfrm>
            <a:off x="0" y="-8908"/>
            <a:ext cx="9144000" cy="5140777"/>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50" r:id="rId1"/>
    <p:sldLayoutId id="2147483656" r:id="rId2"/>
  </p:sldLayoutIdLst>
  <p:transition spd="slow" advTm="0">
    <p:pull/>
  </p:transition>
  <p:txStyles>
    <p:title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p:titleStyle>
    <p:bodyStyle>
      <a:lvl1pPr marL="342900" indent="-342900" algn="l" rtl="0" fontAlgn="base">
        <a:spcBef>
          <a:spcPct val="20000"/>
        </a:spcBef>
        <a:spcAft>
          <a:spcPct val="0"/>
        </a:spcAft>
        <a:buFont typeface="Arial" charset="0"/>
        <a:buChar char="•"/>
        <a:defRPr sz="3200" kern="1200">
          <a:solidFill>
            <a:schemeClr val="tx1"/>
          </a:solidFill>
          <a:latin typeface="+mn-lt"/>
          <a:ea typeface="微软雅黑" pitchFamily="34" charset="-122"/>
          <a:cs typeface="+mn-cs"/>
        </a:defRPr>
      </a:lvl1pPr>
      <a:lvl2pPr marL="742950" indent="-285750" algn="l" rtl="0" fontAlgn="base">
        <a:spcBef>
          <a:spcPct val="20000"/>
        </a:spcBef>
        <a:spcAft>
          <a:spcPct val="0"/>
        </a:spcAft>
        <a:buFont typeface="Arial" charset="0"/>
        <a:buChar char="–"/>
        <a:defRPr sz="2800" kern="1200">
          <a:solidFill>
            <a:schemeClr val="tx1"/>
          </a:solidFill>
          <a:latin typeface="+mn-lt"/>
          <a:ea typeface="微软雅黑" pitchFamily="34" charset="-122"/>
          <a:cs typeface="+mn-cs"/>
        </a:defRPr>
      </a:lvl2pPr>
      <a:lvl3pPr marL="1143000" indent="-228600" algn="l" rtl="0" fontAlgn="base">
        <a:spcBef>
          <a:spcPct val="20000"/>
        </a:spcBef>
        <a:spcAft>
          <a:spcPct val="0"/>
        </a:spcAft>
        <a:buFont typeface="Arial" charset="0"/>
        <a:buChar char="•"/>
        <a:defRPr sz="2400" kern="1200">
          <a:solidFill>
            <a:schemeClr val="tx1"/>
          </a:solidFill>
          <a:latin typeface="+mn-lt"/>
          <a:ea typeface="微软雅黑" pitchFamily="34" charset="-122"/>
          <a:cs typeface="+mn-cs"/>
        </a:defRPr>
      </a:lvl3pPr>
      <a:lvl4pPr marL="1600200" indent="-228600" algn="l" rtl="0" fontAlgn="base">
        <a:spcBef>
          <a:spcPct val="20000"/>
        </a:spcBef>
        <a:spcAft>
          <a:spcPct val="0"/>
        </a:spcAft>
        <a:buFont typeface="Arial" charset="0"/>
        <a:buChar char="–"/>
        <a:defRPr sz="2000" kern="1200">
          <a:solidFill>
            <a:schemeClr val="tx1"/>
          </a:solidFill>
          <a:latin typeface="+mn-lt"/>
          <a:ea typeface="微软雅黑" pitchFamily="34" charset="-122"/>
          <a:cs typeface="+mn-cs"/>
        </a:defRPr>
      </a:lvl4pPr>
      <a:lvl5pPr marL="2057400" indent="-228600" algn="l" rtl="0" fontAlgn="base">
        <a:spcBef>
          <a:spcPct val="20000"/>
        </a:spcBef>
        <a:spcAft>
          <a:spcPct val="0"/>
        </a:spcAft>
        <a:buFont typeface="Arial" charset="0"/>
        <a:buChar char="»"/>
        <a:defRPr sz="2000" kern="1200">
          <a:solidFill>
            <a:schemeClr val="tx1"/>
          </a:solidFill>
          <a:latin typeface="+mn-lt"/>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3" Type="http://schemas.openxmlformats.org/officeDocument/2006/relationships/tags" Target="../tags/tag10.xml"/><Relationship Id="rId7"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9"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5.png"/><Relationship Id="rId5" Type="http://schemas.openxmlformats.org/officeDocument/2006/relationships/notesSlide" Target="../notesSlides/notesSlide25.xml"/><Relationship Id="rId4"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7.xml"/><Relationship Id="rId3" Type="http://schemas.openxmlformats.org/officeDocument/2006/relationships/tags" Target="../tags/tag4.xml"/><Relationship Id="rId7"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3000" r="-13000"/>
          </a:stretch>
        </a:blipFill>
        <a:effectLst/>
      </p:bgPr>
    </p:bg>
    <p:spTree>
      <p:nvGrpSpPr>
        <p:cNvPr id="1" name=""/>
        <p:cNvGrpSpPr/>
        <p:nvPr/>
      </p:nvGrpSpPr>
      <p:grpSpPr>
        <a:xfrm>
          <a:off x="0" y="0"/>
          <a:ext cx="0" cy="0"/>
          <a:chOff x="0" y="0"/>
          <a:chExt cx="0" cy="0"/>
        </a:xfrm>
      </p:grpSpPr>
      <p:sp>
        <p:nvSpPr>
          <p:cNvPr id="76" name="矩形 75"/>
          <p:cNvSpPr/>
          <p:nvPr/>
        </p:nvSpPr>
        <p:spPr>
          <a:xfrm>
            <a:off x="1575430" y="1635646"/>
            <a:ext cx="5993139" cy="1015663"/>
          </a:xfrm>
          <a:prstGeom prst="rect">
            <a:avLst/>
          </a:prstGeom>
        </p:spPr>
        <p:txBody>
          <a:bodyPr wrap="square">
            <a:spAutoFit/>
          </a:bodyPr>
          <a:lstStyle/>
          <a:p>
            <a:pPr algn="just">
              <a:lnSpc>
                <a:spcPct val="150000"/>
              </a:lnSpc>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中国特色大国外交</a:t>
            </a:r>
            <a:endPar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endParaRPr>
          </a:p>
        </p:txBody>
      </p:sp>
      <p:grpSp>
        <p:nvGrpSpPr>
          <p:cNvPr id="79" name="Group 25"/>
          <p:cNvGrpSpPr/>
          <p:nvPr/>
        </p:nvGrpSpPr>
        <p:grpSpPr>
          <a:xfrm>
            <a:off x="0" y="5078332"/>
            <a:ext cx="9144000" cy="71120"/>
            <a:chOff x="0" y="3474720"/>
            <a:chExt cx="10261600" cy="71120"/>
          </a:xfrm>
        </p:grpSpPr>
        <p:sp>
          <p:nvSpPr>
            <p:cNvPr id="80"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2" name="文本框 1">
            <a:extLst>
              <a:ext uri="{FF2B5EF4-FFF2-40B4-BE49-F238E27FC236}">
                <a16:creationId xmlns:a16="http://schemas.microsoft.com/office/drawing/2014/main" id="{7BA66C03-3066-4CF2-A179-5FC4C1D2E995}"/>
              </a:ext>
            </a:extLst>
          </p:cNvPr>
          <p:cNvSpPr txBox="1"/>
          <p:nvPr/>
        </p:nvSpPr>
        <p:spPr>
          <a:xfrm>
            <a:off x="5508104" y="3147814"/>
            <a:ext cx="2448272" cy="246221"/>
          </a:xfrm>
          <a:prstGeom prst="rect">
            <a:avLst/>
          </a:prstGeom>
          <a:noFill/>
        </p:spPr>
        <p:txBody>
          <a:bodyPr wrap="square" lIns="0" tIns="0" rIns="0" bIns="0" rtlCol="0">
            <a:spAutoFit/>
          </a:bodyPr>
          <a:lstStyle/>
          <a:p>
            <a:r>
              <a:rPr lang="zh-CN" altLang="en-US" sz="1600" b="1" dirty="0">
                <a:solidFill>
                  <a:schemeClr val="accent6"/>
                </a:solidFill>
                <a:latin typeface="微软雅黑" pitchFamily="34" charset="-122"/>
                <a:ea typeface="微软雅黑" pitchFamily="34" charset="-122"/>
              </a:rPr>
              <a:t>汇报人</a:t>
            </a:r>
            <a:r>
              <a:rPr lang="en-US" altLang="zh-CN" sz="1600" b="1" dirty="0">
                <a:solidFill>
                  <a:schemeClr val="accent6"/>
                </a:solidFill>
                <a:latin typeface="微软雅黑" pitchFamily="34" charset="-122"/>
                <a:ea typeface="微软雅黑" pitchFamily="34" charset="-122"/>
              </a:rPr>
              <a:t>: </a:t>
            </a:r>
            <a:r>
              <a:rPr lang="zh-CN" altLang="en-US" sz="1600" b="1" dirty="0">
                <a:solidFill>
                  <a:schemeClr val="accent6"/>
                </a:solidFill>
                <a:latin typeface="微软雅黑" pitchFamily="34" charset="-122"/>
                <a:ea typeface="微软雅黑" pitchFamily="34" charset="-122"/>
              </a:rPr>
              <a:t>柯伟扬</a:t>
            </a:r>
          </a:p>
        </p:txBody>
      </p:sp>
    </p:spTree>
    <p:extLst>
      <p:ext uri="{BB962C8B-B14F-4D97-AF65-F5344CB8AC3E}">
        <p14:creationId xmlns:p14="http://schemas.microsoft.com/office/powerpoint/2010/main" val="3897391159"/>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76"/>
                                            </p:tgtEl>
                                            <p:attrNameLst>
                                              <p:attrName>style.visibility</p:attrName>
                                            </p:attrNameLst>
                                          </p:cBhvr>
                                          <p:to>
                                            <p:strVal val="visible"/>
                                          </p:to>
                                        </p:set>
                                        <p:animEffect transition="in" filter="fade">
                                          <p:cBhvr>
                                            <p:cTn id="7" dur="750"/>
                                            <p:tgtEl>
                                              <p:spTgt spid="76"/>
                                            </p:tgtEl>
                                          </p:cBhvr>
                                        </p:animEffect>
                                        <p:anim calcmode="lin" valueType="num">
                                          <p:cBhvr>
                                            <p:cTn id="8" dur="750" fill="hold"/>
                                            <p:tgtEl>
                                              <p:spTgt spid="76"/>
                                            </p:tgtEl>
                                            <p:attrNameLst>
                                              <p:attrName>ppt_x</p:attrName>
                                            </p:attrNameLst>
                                          </p:cBhvr>
                                          <p:tavLst>
                                            <p:tav tm="0">
                                              <p:val>
                                                <p:strVal val="#ppt_x"/>
                                              </p:val>
                                            </p:tav>
                                            <p:tav tm="100000">
                                              <p:val>
                                                <p:strVal val="#ppt_x"/>
                                              </p:val>
                                            </p:tav>
                                          </p:tavLst>
                                        </p:anim>
                                        <p:anim calcmode="lin" valueType="num">
                                          <p:cBhvr>
                                            <p:cTn id="9" dur="75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2000" fill="hold"/>
                                            <p:tgtEl>
                                              <p:spTgt spid="46"/>
                                            </p:tgtEl>
                                            <p:attrNameLst>
                                              <p:attrName>ppt_x</p:attrName>
                                            </p:attrNameLst>
                                          </p:cBhvr>
                                          <p:tavLst>
                                            <p:tav tm="0">
                                              <p:val>
                                                <p:strVal val="#ppt_x"/>
                                              </p:val>
                                            </p:tav>
                                            <p:tav tm="100000">
                                              <p:val>
                                                <p:strVal val="#ppt_x"/>
                                              </p:val>
                                            </p:tav>
                                          </p:tavLst>
                                        </p:anim>
                                        <p:anim calcmode="lin" valueType="num">
                                          <p:cBhvr additive="base">
                                            <p:cTn id="8" dur="2000" fill="hold"/>
                                            <p:tgtEl>
                                              <p:spTgt spid="46"/>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2000" fill="hold"/>
                                            <p:tgtEl>
                                              <p:spTgt spid="50"/>
                                            </p:tgtEl>
                                            <p:attrNameLst>
                                              <p:attrName>ppt_x</p:attrName>
                                            </p:attrNameLst>
                                          </p:cBhvr>
                                          <p:tavLst>
                                            <p:tav tm="0">
                                              <p:val>
                                                <p:strVal val="0-#ppt_w/2"/>
                                              </p:val>
                                            </p:tav>
                                            <p:tav tm="100000">
                                              <p:val>
                                                <p:strVal val="#ppt_x"/>
                                              </p:val>
                                            </p:tav>
                                          </p:tavLst>
                                        </p:anim>
                                        <p:anim calcmode="lin" valueType="num">
                                          <p:cBhvr additive="base">
                                            <p:cTn id="12" dur="2000" fill="hold"/>
                                            <p:tgtEl>
                                              <p:spTgt spid="50"/>
                                            </p:tgtEl>
                                            <p:attrNameLst>
                                              <p:attrName>ppt_y</p:attrName>
                                            </p:attrNameLst>
                                          </p:cBhvr>
                                          <p:tavLst>
                                            <p:tav tm="0">
                                              <p:val>
                                                <p:strVal val="0-#ppt_h/2"/>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2000" fill="hold"/>
                                            <p:tgtEl>
                                              <p:spTgt spid="43"/>
                                            </p:tgtEl>
                                            <p:attrNameLst>
                                              <p:attrName>ppt_x</p:attrName>
                                            </p:attrNameLst>
                                          </p:cBhvr>
                                          <p:tavLst>
                                            <p:tav tm="0">
                                              <p:val>
                                                <p:strVal val="1+#ppt_w/2"/>
                                              </p:val>
                                            </p:tav>
                                            <p:tav tm="100000">
                                              <p:val>
                                                <p:strVal val="#ppt_x"/>
                                              </p:val>
                                            </p:tav>
                                          </p:tavLst>
                                        </p:anim>
                                        <p:anim calcmode="lin" valueType="num">
                                          <p:cBhvr additive="base">
                                            <p:cTn id="16" dur="2000" fill="hold"/>
                                            <p:tgtEl>
                                              <p:spTgt spid="43"/>
                                            </p:tgtEl>
                                            <p:attrNameLst>
                                              <p:attrName>ppt_y</p:attrName>
                                            </p:attrNameLst>
                                          </p:cBhvr>
                                          <p:tavLst>
                                            <p:tav tm="0">
                                              <p:val>
                                                <p:strVal val="#ppt_y"/>
                                              </p:val>
                                            </p:tav>
                                            <p:tav tm="100000">
                                              <p:val>
                                                <p:strVal val="#ppt_y"/>
                                              </p:val>
                                            </p:tav>
                                          </p:tavLst>
                                        </p:anim>
                                      </p:childTnLst>
                                    </p:cTn>
                                  </p:par>
                                  <p:par>
                                    <p:cTn id="17" presetID="2" presetClass="entr" presetSubtype="3" fill="hold"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2000" fill="hold"/>
                                            <p:tgtEl>
                                              <p:spTgt spid="40"/>
                                            </p:tgtEl>
                                            <p:attrNameLst>
                                              <p:attrName>ppt_x</p:attrName>
                                            </p:attrNameLst>
                                          </p:cBhvr>
                                          <p:tavLst>
                                            <p:tav tm="0">
                                              <p:val>
                                                <p:strVal val="1+#ppt_w/2"/>
                                              </p:val>
                                            </p:tav>
                                            <p:tav tm="100000">
                                              <p:val>
                                                <p:strVal val="#ppt_x"/>
                                              </p:val>
                                            </p:tav>
                                          </p:tavLst>
                                        </p:anim>
                                        <p:anim calcmode="lin" valueType="num">
                                          <p:cBhvr additive="base">
                                            <p:cTn id="20" dur="2000" fill="hold"/>
                                            <p:tgtEl>
                                              <p:spTgt spid="40"/>
                                            </p:tgtEl>
                                            <p:attrNameLst>
                                              <p:attrName>ppt_y</p:attrName>
                                            </p:attrNameLst>
                                          </p:cBhvr>
                                          <p:tavLst>
                                            <p:tav tm="0">
                                              <p:val>
                                                <p:strVal val="0-#ppt_h/2"/>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 calcmode="lin" valueType="num">
                                          <p:cBhvr additive="base">
                                            <p:cTn id="23" dur="2000" fill="hold"/>
                                            <p:tgtEl>
                                              <p:spTgt spid="70"/>
                                            </p:tgtEl>
                                            <p:attrNameLst>
                                              <p:attrName>ppt_x</p:attrName>
                                            </p:attrNameLst>
                                          </p:cBhvr>
                                          <p:tavLst>
                                            <p:tav tm="0">
                                              <p:val>
                                                <p:strVal val="0-#ppt_w/2"/>
                                              </p:val>
                                            </p:tav>
                                            <p:tav tm="100000">
                                              <p:val>
                                                <p:strVal val="#ppt_x"/>
                                              </p:val>
                                            </p:tav>
                                          </p:tavLst>
                                        </p:anim>
                                        <p:anim calcmode="lin" valueType="num">
                                          <p:cBhvr additive="base">
                                            <p:cTn id="24" dur="2000" fill="hold"/>
                                            <p:tgtEl>
                                              <p:spTgt spid="70"/>
                                            </p:tgtEl>
                                            <p:attrNameLst>
                                              <p:attrName>ppt_y</p:attrName>
                                            </p:attrNameLst>
                                          </p:cBhvr>
                                          <p:tavLst>
                                            <p:tav tm="0">
                                              <p:val>
                                                <p:strVal val="#ppt_y"/>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anim calcmode="lin" valueType="num">
                                          <p:cBhvr additive="base">
                                            <p:cTn id="27" dur="2000" fill="hold"/>
                                            <p:tgtEl>
                                              <p:spTgt spid="73"/>
                                            </p:tgtEl>
                                            <p:attrNameLst>
                                              <p:attrName>ppt_x</p:attrName>
                                            </p:attrNameLst>
                                          </p:cBhvr>
                                          <p:tavLst>
                                            <p:tav tm="0">
                                              <p:val>
                                                <p:strVal val="0-#ppt_w/2"/>
                                              </p:val>
                                            </p:tav>
                                            <p:tav tm="100000">
                                              <p:val>
                                                <p:strVal val="#ppt_x"/>
                                              </p:val>
                                            </p:tav>
                                          </p:tavLst>
                                        </p:anim>
                                        <p:anim calcmode="lin" valueType="num">
                                          <p:cBhvr additive="base">
                                            <p:cTn id="28" dur="2000" fill="hold"/>
                                            <p:tgtEl>
                                              <p:spTgt spid="73"/>
                                            </p:tgtEl>
                                            <p:attrNameLst>
                                              <p:attrName>ppt_y</p:attrName>
                                            </p:attrNameLst>
                                          </p:cBhvr>
                                          <p:tavLst>
                                            <p:tav tm="0">
                                              <p:val>
                                                <p:strVal val="1+#ppt_h/2"/>
                                              </p:val>
                                            </p:tav>
                                            <p:tav tm="100000">
                                              <p:val>
                                                <p:strVal val="#ppt_y"/>
                                              </p:val>
                                            </p:tav>
                                          </p:tavLst>
                                        </p:anim>
                                      </p:childTnLst>
                                    </p:cTn>
                                  </p:par>
                                </p:childTnLst>
                              </p:cTn>
                            </p:par>
                            <p:par>
                              <p:cTn id="29" fill="hold">
                                <p:stCondLst>
                                  <p:cond delay="2000"/>
                                </p:stCondLst>
                                <p:childTnLst>
                                  <p:par>
                                    <p:cTn id="30" presetID="56" presetClass="entr" presetSubtype="0" fill="hold" grpId="0" nodeType="afterEffect">
                                      <p:stCondLst>
                                        <p:cond delay="0"/>
                                      </p:stCondLst>
                                      <p:iterate type="lt">
                                        <p:tmPct val="10000"/>
                                      </p:iterate>
                                      <p:childTnLst>
                                        <p:set>
                                          <p:cBhvr>
                                            <p:cTn id="31" dur="1" fill="hold">
                                              <p:stCondLst>
                                                <p:cond delay="0"/>
                                              </p:stCondLst>
                                            </p:cTn>
                                            <p:tgtEl>
                                              <p:spTgt spid="49"/>
                                            </p:tgtEl>
                                            <p:attrNameLst>
                                              <p:attrName>style.visibility</p:attrName>
                                            </p:attrNameLst>
                                          </p:cBhvr>
                                          <p:to>
                                            <p:strVal val="visible"/>
                                          </p:to>
                                        </p:set>
                                        <p:anim by="(-#ppt_w*2)" calcmode="lin" valueType="num">
                                          <p:cBhvr rctx="PPT">
                                            <p:cTn id="32" dur="1000" autoRev="1" fill="hold">
                                              <p:stCondLst>
                                                <p:cond delay="0"/>
                                              </p:stCondLst>
                                            </p:cTn>
                                            <p:tgtEl>
                                              <p:spTgt spid="49"/>
                                            </p:tgtEl>
                                            <p:attrNameLst>
                                              <p:attrName>ppt_w</p:attrName>
                                            </p:attrNameLst>
                                          </p:cBhvr>
                                        </p:anim>
                                        <p:anim by="(#ppt_w*0.50)" calcmode="lin" valueType="num">
                                          <p:cBhvr>
                                            <p:cTn id="33" dur="1000" decel="50000" autoRev="1" fill="hold">
                                              <p:stCondLst>
                                                <p:cond delay="0"/>
                                              </p:stCondLst>
                                            </p:cTn>
                                            <p:tgtEl>
                                              <p:spTgt spid="49"/>
                                            </p:tgtEl>
                                            <p:attrNameLst>
                                              <p:attrName>ppt_x</p:attrName>
                                            </p:attrNameLst>
                                          </p:cBhvr>
                                        </p:anim>
                                        <p:anim from="(-#ppt_h/2)" to="(#ppt_y)" calcmode="lin" valueType="num">
                                          <p:cBhvr>
                                            <p:cTn id="34" dur="2000" fill="hold">
                                              <p:stCondLst>
                                                <p:cond delay="0"/>
                                              </p:stCondLst>
                                            </p:cTn>
                                            <p:tgtEl>
                                              <p:spTgt spid="49"/>
                                            </p:tgtEl>
                                            <p:attrNameLst>
                                              <p:attrName>ppt_y</p:attrName>
                                            </p:attrNameLst>
                                          </p:cBhvr>
                                        </p:anim>
                                        <p:animRot by="21600000">
                                          <p:cBhvr>
                                            <p:cTn id="35" dur="2000" fill="hold">
                                              <p:stCondLst>
                                                <p:cond delay="0"/>
                                              </p:stCondLst>
                                            </p:cTn>
                                            <p:tgtEl>
                                              <p:spTgt spid="49"/>
                                            </p:tgtEl>
                                            <p:attrNameLst>
                                              <p:attrName>r</p:attrName>
                                            </p:attrNameLst>
                                          </p:cBhvr>
                                        </p:animRot>
                                      </p:childTnLst>
                                    </p:cTn>
                                  </p:par>
                                </p:childTnLst>
                              </p:cTn>
                            </p:par>
                            <p:par>
                              <p:cTn id="36" fill="hold">
                                <p:stCondLst>
                                  <p:cond delay="4600"/>
                                </p:stCondLst>
                                <p:childTnLst>
                                  <p:par>
                                    <p:cTn id="37" presetID="42" presetClass="entr" presetSubtype="0" fill="hold" grpId="0" nodeType="afterEffect">
                                      <p:stCondLst>
                                        <p:cond delay="0"/>
                                      </p:stCondLst>
                                      <p:iterate type="lt">
                                        <p:tmPct val="10000"/>
                                      </p:iterate>
                                      <p:childTnLst>
                                        <p:set>
                                          <p:cBhvr>
                                            <p:cTn id="38" dur="1" fill="hold">
                                              <p:stCondLst>
                                                <p:cond delay="0"/>
                                              </p:stCondLst>
                                            </p:cTn>
                                            <p:tgtEl>
                                              <p:spTgt spid="76"/>
                                            </p:tgtEl>
                                            <p:attrNameLst>
                                              <p:attrName>style.visibility</p:attrName>
                                            </p:attrNameLst>
                                          </p:cBhvr>
                                          <p:to>
                                            <p:strVal val="visible"/>
                                          </p:to>
                                        </p:set>
                                        <p:animEffect transition="in" filter="fade">
                                          <p:cBhvr>
                                            <p:cTn id="39" dur="750"/>
                                            <p:tgtEl>
                                              <p:spTgt spid="76"/>
                                            </p:tgtEl>
                                          </p:cBhvr>
                                        </p:animEffect>
                                        <p:anim calcmode="lin" valueType="num">
                                          <p:cBhvr>
                                            <p:cTn id="40" dur="750" fill="hold"/>
                                            <p:tgtEl>
                                              <p:spTgt spid="76"/>
                                            </p:tgtEl>
                                            <p:attrNameLst>
                                              <p:attrName>ppt_x</p:attrName>
                                            </p:attrNameLst>
                                          </p:cBhvr>
                                          <p:tavLst>
                                            <p:tav tm="0">
                                              <p:val>
                                                <p:strVal val="#ppt_x"/>
                                              </p:val>
                                            </p:tav>
                                            <p:tav tm="100000">
                                              <p:val>
                                                <p:strVal val="#ppt_x"/>
                                              </p:val>
                                            </p:tav>
                                          </p:tavLst>
                                        </p:anim>
                                        <p:anim calcmode="lin" valueType="num">
                                          <p:cBhvr>
                                            <p:cTn id="41" dur="75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76"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103880"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合作观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flipV="1">
            <a:off x="2411760" y="799694"/>
            <a:ext cx="6732240" cy="4386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251520" y="1148551"/>
            <a:ext cx="8640960" cy="481863"/>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cs typeface="宋体" panose="02010600030101010101" pitchFamily="2" charset="-122"/>
              </a:rPr>
              <a:t>合作观：构建以合作共赢为核心的新型国际关系</a:t>
            </a:r>
            <a:endParaRPr lang="zh-CN" altLang="zh-CN" sz="1400" b="1" kern="100" dirty="0">
              <a:latin typeface="+mn-ea"/>
            </a:endParaRPr>
          </a:p>
        </p:txBody>
      </p:sp>
      <p:sp>
        <p:nvSpPr>
          <p:cNvPr id="18" name="Oval 3">
            <a:extLst>
              <a:ext uri="{FF2B5EF4-FFF2-40B4-BE49-F238E27FC236}">
                <a16:creationId xmlns:a16="http://schemas.microsoft.com/office/drawing/2014/main" id="{3E2C59E0-CEE3-40C0-BDA8-24AB99B135D0}"/>
              </a:ext>
            </a:extLst>
          </p:cNvPr>
          <p:cNvSpPr/>
          <p:nvPr/>
        </p:nvSpPr>
        <p:spPr bwMode="gray">
          <a:xfrm>
            <a:off x="2828241" y="1980234"/>
            <a:ext cx="2664296" cy="2880320"/>
          </a:xfrm>
          <a:prstGeom prst="ellipse">
            <a:avLst/>
          </a:prstGeom>
          <a:blipFill>
            <a:blip r:embed="rId4"/>
            <a:srcRect/>
            <a:stretch>
              <a:fillRect/>
            </a:stretch>
          </a:blip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lIns="0" rIns="0" rtlCol="0" anchor="ctr"/>
          <a:lstStyle/>
          <a:p>
            <a:pPr algn="ctr">
              <a:lnSpc>
                <a:spcPts val="1320"/>
              </a:lnSpc>
            </a:pPr>
            <a:endParaRPr lang="en-US" sz="1200" dirty="0">
              <a:solidFill>
                <a:schemeClr val="bg1"/>
              </a:solidFill>
              <a:latin typeface="微软雅黑" panose="020B0503020204020204" pitchFamily="34" charset="-122"/>
              <a:ea typeface="微软雅黑" panose="020B0503020204020204" pitchFamily="34" charset="-122"/>
              <a:cs typeface="Gotham Light"/>
            </a:endParaRPr>
          </a:p>
        </p:txBody>
      </p:sp>
    </p:spTree>
    <p:extLst>
      <p:ext uri="{BB962C8B-B14F-4D97-AF65-F5344CB8AC3E}">
        <p14:creationId xmlns:p14="http://schemas.microsoft.com/office/powerpoint/2010/main" val="1924969601"/>
      </p:ext>
    </p:extLst>
  </p:cSld>
  <p:clrMapOvr>
    <a:masterClrMapping/>
  </p:clrMapOvr>
  <p:transition spd="slow" advTm="0">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1758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发展观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2411760" y="799694"/>
            <a:ext cx="67322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323528" y="1113541"/>
            <a:ext cx="8640960" cy="553998"/>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cs typeface="宋体" panose="02010600030101010101" pitchFamily="2" charset="-122"/>
              </a:rPr>
              <a:t>发展观：共同走出一条公平、开放、全面、创新的发展之路</a:t>
            </a:r>
            <a:endParaRPr lang="zh-CN" altLang="en-US" sz="1400" b="1" dirty="0">
              <a:solidFill>
                <a:schemeClr val="tx1">
                  <a:lumMod val="75000"/>
                  <a:lumOff val="25000"/>
                </a:schemeClr>
              </a:solidFill>
              <a:latin typeface="微软雅黑" pitchFamily="34" charset="-122"/>
              <a:ea typeface="微软雅黑" pitchFamily="34" charset="-122"/>
            </a:endParaRPr>
          </a:p>
        </p:txBody>
      </p:sp>
      <p:sp>
        <p:nvSpPr>
          <p:cNvPr id="15" name="矩形 14">
            <a:extLst>
              <a:ext uri="{FF2B5EF4-FFF2-40B4-BE49-F238E27FC236}">
                <a16:creationId xmlns:a16="http://schemas.microsoft.com/office/drawing/2014/main" id="{9370D958-37AA-46DA-A327-30D804A69B7D}"/>
              </a:ext>
            </a:extLst>
          </p:cNvPr>
          <p:cNvSpPr/>
          <p:nvPr/>
        </p:nvSpPr>
        <p:spPr>
          <a:xfrm>
            <a:off x="323528" y="1923678"/>
            <a:ext cx="8568952" cy="2585323"/>
          </a:xfrm>
          <a:prstGeom prst="rect">
            <a:avLst/>
          </a:prstGeom>
          <a:noFill/>
          <a:ln cmpd="thickThin">
            <a:prstDash val="dashDot"/>
          </a:ln>
        </p:spPr>
        <p:style>
          <a:lnRef idx="2">
            <a:schemeClr val="accent2"/>
          </a:lnRef>
          <a:fillRef idx="1">
            <a:schemeClr val="lt1"/>
          </a:fillRef>
          <a:effectRef idx="0">
            <a:schemeClr val="accent2"/>
          </a:effectRef>
          <a:fontRef idx="minor">
            <a:schemeClr val="dk1"/>
          </a:fontRef>
        </p:style>
        <p:txBody>
          <a:bodyPr wrap="square">
            <a:spAutoFit/>
          </a:bodyPr>
          <a:lstStyle/>
          <a:p>
            <a:r>
              <a:rPr lang="en-US" altLang="zh-CN" dirty="0">
                <a:latin typeface="+mn-ea"/>
                <a:cs typeface="宋体" panose="02010600030101010101" pitchFamily="2" charset="-122"/>
              </a:rPr>
              <a:t>1. </a:t>
            </a:r>
            <a:r>
              <a:rPr lang="zh-CN" altLang="en-US" b="1" dirty="0">
                <a:latin typeface="+mn-ea"/>
                <a:ea typeface="+mn-ea"/>
                <a:cs typeface="宋体" panose="02010600030101010101" pitchFamily="2" charset="-122"/>
              </a:rPr>
              <a:t>公平</a:t>
            </a:r>
            <a:r>
              <a:rPr lang="zh-CN" altLang="en-US" dirty="0">
                <a:latin typeface="+mn-ea"/>
                <a:ea typeface="+mn-ea"/>
                <a:cs typeface="宋体" panose="02010600030101010101" pitchFamily="2" charset="-122"/>
              </a:rPr>
              <a:t>：争取公平的发展，让发展机会更加均等，特别是要提高发展中国家的代表性和发言权；</a:t>
            </a:r>
            <a:endParaRPr lang="en-US" altLang="zh-CN" dirty="0">
              <a:latin typeface="+mn-ea"/>
              <a:ea typeface="+mn-ea"/>
              <a:cs typeface="宋体" panose="02010600030101010101" pitchFamily="2" charset="-122"/>
            </a:endParaRPr>
          </a:p>
          <a:p>
            <a:r>
              <a:rPr lang="en-US" altLang="zh-CN" dirty="0">
                <a:latin typeface="+mn-ea"/>
                <a:ea typeface="+mn-ea"/>
              </a:rPr>
              <a:t>2. </a:t>
            </a:r>
            <a:r>
              <a:rPr lang="zh-CN" altLang="en-US" b="1" dirty="0">
                <a:latin typeface="+mn-ea"/>
                <a:ea typeface="+mn-ea"/>
              </a:rPr>
              <a:t>开放</a:t>
            </a:r>
            <a:r>
              <a:rPr lang="zh-CN" altLang="en-US" dirty="0">
                <a:latin typeface="+mn-ea"/>
                <a:ea typeface="+mn-ea"/>
              </a:rPr>
              <a:t>：坚持开发的发展，各国要共同维护多边贸易体制，促进生成要素在全球范围内更加自由便捷地流动</a:t>
            </a:r>
            <a:endParaRPr lang="en-US" altLang="zh-CN" dirty="0">
              <a:latin typeface="+mn-ea"/>
              <a:ea typeface="+mn-ea"/>
            </a:endParaRPr>
          </a:p>
          <a:p>
            <a:r>
              <a:rPr lang="en-US" altLang="zh-CN" dirty="0">
                <a:latin typeface="+mn-ea"/>
              </a:rPr>
              <a:t>3. </a:t>
            </a:r>
            <a:r>
              <a:rPr lang="zh-CN" altLang="en-US" b="1" dirty="0">
                <a:latin typeface="+mn-ea"/>
              </a:rPr>
              <a:t>全面</a:t>
            </a:r>
            <a:r>
              <a:rPr lang="zh-CN" altLang="en-US" dirty="0">
                <a:latin typeface="+mn-ea"/>
              </a:rPr>
              <a:t>：追求全面地发展，在消除贫困、保障民生地同时，要维护社会公平正义，保障人人享有发展机遇、享有发展成果；</a:t>
            </a:r>
            <a:endParaRPr lang="en-US" altLang="zh-CN" dirty="0">
              <a:latin typeface="+mn-ea"/>
            </a:endParaRPr>
          </a:p>
          <a:p>
            <a:r>
              <a:rPr lang="en-US" altLang="zh-CN" dirty="0">
                <a:latin typeface="+mn-ea"/>
                <a:ea typeface="+mn-ea"/>
              </a:rPr>
              <a:t>4. </a:t>
            </a:r>
            <a:r>
              <a:rPr lang="zh-CN" altLang="en-US" b="1" dirty="0">
                <a:latin typeface="+mn-ea"/>
                <a:ea typeface="+mn-ea"/>
              </a:rPr>
              <a:t>创新</a:t>
            </a:r>
            <a:r>
              <a:rPr lang="zh-CN" altLang="en-US" dirty="0">
                <a:latin typeface="+mn-ea"/>
                <a:ea typeface="+mn-ea"/>
              </a:rPr>
              <a:t>：促进创新地发展，各国要以改革创新激发发展潜力、增强增长动力，培育新地核心竞争力。</a:t>
            </a:r>
            <a:endParaRPr lang="en-US" altLang="zh-CN" dirty="0">
              <a:latin typeface="+mn-ea"/>
              <a:ea typeface="+mn-ea"/>
            </a:endParaRPr>
          </a:p>
          <a:p>
            <a:endParaRPr lang="zh-CN" altLang="en-US" dirty="0">
              <a:latin typeface="+mn-ea"/>
              <a:ea typeface="+mn-ea"/>
            </a:endParaRPr>
          </a:p>
        </p:txBody>
      </p:sp>
    </p:spTree>
    <p:extLst>
      <p:ext uri="{BB962C8B-B14F-4D97-AF65-F5344CB8AC3E}">
        <p14:creationId xmlns:p14="http://schemas.microsoft.com/office/powerpoint/2010/main" val="3425273185"/>
      </p:ext>
    </p:extLst>
  </p:cSld>
  <p:clrMapOvr>
    <a:masterClrMapping/>
  </p:clrMapOvr>
  <p:transition spd="slow" advTm="0">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1758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安全观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flipV="1">
            <a:off x="2411760" y="799694"/>
            <a:ext cx="6732240" cy="4386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251520" y="1059582"/>
            <a:ext cx="8640960" cy="496290"/>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cs typeface="宋体" panose="02010600030101010101" pitchFamily="2" charset="-122"/>
              </a:rPr>
              <a:t>安全观：倡导共同、综合、合作、可持续的安全观</a:t>
            </a:r>
            <a:endParaRPr lang="zh-CN" altLang="en-US" sz="1400" b="1" dirty="0">
              <a:solidFill>
                <a:schemeClr val="tx1">
                  <a:lumMod val="75000"/>
                  <a:lumOff val="25000"/>
                </a:schemeClr>
              </a:solidFill>
              <a:latin typeface="微软雅黑" pitchFamily="34" charset="-122"/>
              <a:ea typeface="微软雅黑" pitchFamily="34" charset="-122"/>
            </a:endParaRPr>
          </a:p>
        </p:txBody>
      </p:sp>
      <p:sp>
        <p:nvSpPr>
          <p:cNvPr id="15" name="矩形 14">
            <a:extLst>
              <a:ext uri="{FF2B5EF4-FFF2-40B4-BE49-F238E27FC236}">
                <a16:creationId xmlns:a16="http://schemas.microsoft.com/office/drawing/2014/main" id="{DE598033-3DB9-4708-833C-FCFC1C912011}"/>
              </a:ext>
            </a:extLst>
          </p:cNvPr>
          <p:cNvSpPr/>
          <p:nvPr/>
        </p:nvSpPr>
        <p:spPr>
          <a:xfrm>
            <a:off x="323528" y="1867807"/>
            <a:ext cx="8259034" cy="2862322"/>
          </a:xfrm>
          <a:prstGeom prst="rect">
            <a:avLst/>
          </a:prstGeom>
          <a:noFill/>
          <a:ln cmpd="thickThin">
            <a:prstDash val="dashDot"/>
          </a:ln>
        </p:spPr>
        <p:style>
          <a:lnRef idx="2">
            <a:schemeClr val="accent2"/>
          </a:lnRef>
          <a:fillRef idx="1">
            <a:schemeClr val="lt1"/>
          </a:fillRef>
          <a:effectRef idx="0">
            <a:schemeClr val="accent2"/>
          </a:effectRef>
          <a:fontRef idx="minor">
            <a:schemeClr val="dk1"/>
          </a:fontRef>
        </p:style>
        <p:txBody>
          <a:bodyPr wrap="square">
            <a:spAutoFit/>
          </a:bodyPr>
          <a:lstStyle/>
          <a:p>
            <a:r>
              <a:rPr lang="en-US" altLang="zh-CN" dirty="0">
                <a:latin typeface="+mn-ea"/>
                <a:cs typeface="宋体" panose="02010600030101010101" pitchFamily="2" charset="-122"/>
              </a:rPr>
              <a:t>1. </a:t>
            </a:r>
            <a:r>
              <a:rPr lang="zh-CN" altLang="en-US" b="1" dirty="0">
                <a:latin typeface="+mn-ea"/>
                <a:cs typeface="宋体" panose="02010600030101010101" pitchFamily="2" charset="-122"/>
              </a:rPr>
              <a:t>共同安全</a:t>
            </a:r>
            <a:r>
              <a:rPr lang="zh-CN" altLang="en-US" dirty="0">
                <a:latin typeface="+mn-ea"/>
                <a:ea typeface="+mn-ea"/>
                <a:cs typeface="宋体" panose="02010600030101010101" pitchFamily="2" charset="-122"/>
              </a:rPr>
              <a:t>：安全总是相互的、共同的，没有一个国家能实现脱离国际安全的自身安全，也没有建立在其他国家不安全基础上的绝对安全；</a:t>
            </a:r>
            <a:endParaRPr lang="en-US" altLang="zh-CN" dirty="0">
              <a:latin typeface="+mn-ea"/>
              <a:ea typeface="+mn-ea"/>
              <a:cs typeface="宋体" panose="02010600030101010101" pitchFamily="2" charset="-122"/>
            </a:endParaRPr>
          </a:p>
          <a:p>
            <a:r>
              <a:rPr lang="en-US" altLang="zh-CN" dirty="0">
                <a:latin typeface="+mn-ea"/>
                <a:ea typeface="+mn-ea"/>
              </a:rPr>
              <a:t>2. </a:t>
            </a:r>
            <a:r>
              <a:rPr lang="zh-CN" altLang="en-US" b="1" dirty="0">
                <a:latin typeface="+mn-ea"/>
                <a:ea typeface="+mn-ea"/>
              </a:rPr>
              <a:t>综合安全</a:t>
            </a:r>
            <a:r>
              <a:rPr lang="zh-CN" altLang="en-US" dirty="0">
                <a:latin typeface="+mn-ea"/>
                <a:ea typeface="+mn-ea"/>
              </a:rPr>
              <a:t>：安全不是片面的，在全球化的世界里，安全的内涵和外延更加丰富、综合，时空领域更加宽广，各种因素更加复杂，只有兼顾安全问题的历史经纬和现实状况，对管齐下、综合实施，才能有效应对人类所面临的传统安全危险和全球性问题的挑战；</a:t>
            </a:r>
            <a:endParaRPr lang="en-US" altLang="zh-CN" dirty="0">
              <a:latin typeface="+mn-ea"/>
              <a:ea typeface="+mn-ea"/>
            </a:endParaRPr>
          </a:p>
          <a:p>
            <a:r>
              <a:rPr lang="en-US" altLang="zh-CN" dirty="0">
                <a:latin typeface="+mn-ea"/>
              </a:rPr>
              <a:t>3. </a:t>
            </a:r>
            <a:r>
              <a:rPr lang="zh-CN" altLang="en-US" b="1" dirty="0">
                <a:latin typeface="+mn-ea"/>
              </a:rPr>
              <a:t>合作安全</a:t>
            </a:r>
            <a:r>
              <a:rPr lang="zh-CN" altLang="en-US" dirty="0">
                <a:latin typeface="+mn-ea"/>
              </a:rPr>
              <a:t>：以合作谋和平、以合作促安全，摒弃霸权思维和强权政治，反对威力相威胁；</a:t>
            </a:r>
            <a:endParaRPr lang="en-US" altLang="zh-CN" dirty="0">
              <a:latin typeface="+mn-ea"/>
            </a:endParaRPr>
          </a:p>
          <a:p>
            <a:r>
              <a:rPr lang="en-US" altLang="zh-CN" dirty="0">
                <a:latin typeface="+mn-ea"/>
                <a:ea typeface="+mn-ea"/>
              </a:rPr>
              <a:t>4. </a:t>
            </a:r>
            <a:r>
              <a:rPr lang="zh-CN" altLang="en-US" b="1" dirty="0">
                <a:latin typeface="+mn-ea"/>
              </a:rPr>
              <a:t>可持续安全</a:t>
            </a:r>
            <a:r>
              <a:rPr lang="zh-CN" altLang="en-US" dirty="0">
                <a:latin typeface="+mn-ea"/>
                <a:ea typeface="+mn-ea"/>
              </a:rPr>
              <a:t>：安全应该是可持续的，通过发展这把总钥匙来打开人类的安全枷锁，以可持续发展促进可持续安全，用发展消除安全隐患姿势的土壤。</a:t>
            </a:r>
          </a:p>
        </p:txBody>
      </p:sp>
    </p:spTree>
    <p:extLst>
      <p:ext uri="{BB962C8B-B14F-4D97-AF65-F5344CB8AC3E}">
        <p14:creationId xmlns:p14="http://schemas.microsoft.com/office/powerpoint/2010/main" val="254364964"/>
      </p:ext>
    </p:extLst>
  </p:cSld>
  <p:clrMapOvr>
    <a:masterClrMapping/>
  </p:clrMapOvr>
  <p:transition spd="slow" advTm="0">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31990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义利观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2411760" y="799694"/>
            <a:ext cx="67322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173872" y="1059582"/>
            <a:ext cx="8640960" cy="496290"/>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cs typeface="宋体" panose="02010600030101010101" pitchFamily="2" charset="-122"/>
              </a:rPr>
              <a:t>义利观：践行义利相兼、以义为先的正确义利观</a:t>
            </a:r>
            <a:endParaRPr lang="zh-CN" altLang="en-US" sz="1400" b="1" dirty="0">
              <a:solidFill>
                <a:schemeClr val="tx1">
                  <a:lumMod val="75000"/>
                  <a:lumOff val="25000"/>
                </a:schemeClr>
              </a:solidFill>
              <a:latin typeface="微软雅黑" pitchFamily="34" charset="-122"/>
              <a:ea typeface="微软雅黑" pitchFamily="34" charset="-122"/>
            </a:endParaRPr>
          </a:p>
        </p:txBody>
      </p:sp>
      <p:sp>
        <p:nvSpPr>
          <p:cNvPr id="15" name="Rectangle 4">
            <a:extLst>
              <a:ext uri="{FF2B5EF4-FFF2-40B4-BE49-F238E27FC236}">
                <a16:creationId xmlns:a16="http://schemas.microsoft.com/office/drawing/2014/main" id="{4ADEB17C-E03D-4B3B-9EFD-D72BAF67D2A9}"/>
              </a:ext>
            </a:extLst>
          </p:cNvPr>
          <p:cNvSpPr/>
          <p:nvPr/>
        </p:nvSpPr>
        <p:spPr>
          <a:xfrm>
            <a:off x="539552" y="1851671"/>
            <a:ext cx="7446696" cy="86804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16" name="TextBox 59">
            <a:extLst>
              <a:ext uri="{FF2B5EF4-FFF2-40B4-BE49-F238E27FC236}">
                <a16:creationId xmlns:a16="http://schemas.microsoft.com/office/drawing/2014/main" id="{59E0C782-BAA8-472D-8BCD-11E3DFC462CB}"/>
              </a:ext>
            </a:extLst>
          </p:cNvPr>
          <p:cNvSpPr txBox="1"/>
          <p:nvPr/>
        </p:nvSpPr>
        <p:spPr>
          <a:xfrm>
            <a:off x="872264" y="2067694"/>
            <a:ext cx="7228128" cy="677108"/>
          </a:xfrm>
          <a:prstGeom prst="rect">
            <a:avLst/>
          </a:prstGeom>
          <a:noFill/>
        </p:spPr>
        <p:txBody>
          <a:bodyPr wrap="square" lIns="0" tIns="0" rIns="0" bIns="0" rtlCol="0">
            <a:spAutoFit/>
          </a:bodyPr>
          <a:lstStyle/>
          <a:p>
            <a:pPr algn="just">
              <a:lnSpc>
                <a:spcPct val="110000"/>
              </a:lnSpc>
            </a:pPr>
            <a:r>
              <a:rPr lang="zh-CN" altLang="en-US" sz="2000" dirty="0">
                <a:solidFill>
                  <a:schemeClr val="bg1"/>
                </a:solidFill>
                <a:latin typeface="微软雅黑" pitchFamily="34" charset="-122"/>
                <a:ea typeface="微软雅黑" pitchFamily="34" charset="-122"/>
              </a:rPr>
              <a:t>中方：坚持正义、秉持公道、道义为先；互利共赢、共同发展；</a:t>
            </a:r>
            <a:endParaRPr lang="en-US" altLang="zh-CN" sz="2000" dirty="0">
              <a:solidFill>
                <a:schemeClr val="bg1"/>
              </a:solidFill>
              <a:latin typeface="微软雅黑" pitchFamily="34" charset="-122"/>
              <a:ea typeface="微软雅黑" pitchFamily="34" charset="-122"/>
            </a:endParaRPr>
          </a:p>
          <a:p>
            <a:pPr algn="just">
              <a:lnSpc>
                <a:spcPct val="110000"/>
              </a:lnSpc>
            </a:pPr>
            <a:endParaRPr lang="zh-CN" altLang="en-US" sz="2000" dirty="0">
              <a:solidFill>
                <a:schemeClr val="bg1"/>
              </a:solidFill>
              <a:latin typeface="微软雅黑" pitchFamily="34" charset="-122"/>
              <a:ea typeface="微软雅黑" pitchFamily="34" charset="-122"/>
            </a:endParaRPr>
          </a:p>
        </p:txBody>
      </p:sp>
      <p:sp>
        <p:nvSpPr>
          <p:cNvPr id="17" name="Rectangle 4">
            <a:extLst>
              <a:ext uri="{FF2B5EF4-FFF2-40B4-BE49-F238E27FC236}">
                <a16:creationId xmlns:a16="http://schemas.microsoft.com/office/drawing/2014/main" id="{CFCF1A34-D8B8-42C4-A66B-5ACDFA259884}"/>
              </a:ext>
            </a:extLst>
          </p:cNvPr>
          <p:cNvSpPr/>
          <p:nvPr/>
        </p:nvSpPr>
        <p:spPr>
          <a:xfrm>
            <a:off x="601449" y="3475894"/>
            <a:ext cx="7384798" cy="846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n-ea"/>
            </a:endParaRPr>
          </a:p>
        </p:txBody>
      </p:sp>
      <p:sp>
        <p:nvSpPr>
          <p:cNvPr id="18" name="TextBox 59">
            <a:extLst>
              <a:ext uri="{FF2B5EF4-FFF2-40B4-BE49-F238E27FC236}">
                <a16:creationId xmlns:a16="http://schemas.microsoft.com/office/drawing/2014/main" id="{94F69825-5BF5-43E7-9D8A-48129A9B09EC}"/>
              </a:ext>
            </a:extLst>
          </p:cNvPr>
          <p:cNvSpPr txBox="1"/>
          <p:nvPr/>
        </p:nvSpPr>
        <p:spPr>
          <a:xfrm>
            <a:off x="892024" y="3670132"/>
            <a:ext cx="7094223" cy="677108"/>
          </a:xfrm>
          <a:prstGeom prst="rect">
            <a:avLst/>
          </a:prstGeom>
          <a:noFill/>
        </p:spPr>
        <p:txBody>
          <a:bodyPr wrap="square" lIns="0" tIns="0" rIns="0" bIns="0" rtlCol="0">
            <a:spAutoFit/>
          </a:bodyPr>
          <a:lstStyle/>
          <a:p>
            <a:pPr algn="just">
              <a:lnSpc>
                <a:spcPct val="110000"/>
              </a:lnSpc>
            </a:pPr>
            <a:r>
              <a:rPr lang="zh-CN" altLang="en-US" sz="2000" dirty="0">
                <a:solidFill>
                  <a:schemeClr val="bg1"/>
                </a:solidFill>
                <a:latin typeface="微软雅黑" pitchFamily="34" charset="-122"/>
                <a:ea typeface="微软雅黑" pitchFamily="34" charset="-122"/>
              </a:rPr>
              <a:t>西方：利益至上；只有永恒的利益，没有永恒的朋友；</a:t>
            </a:r>
            <a:endParaRPr lang="en-US" altLang="zh-CN" sz="2000" dirty="0">
              <a:solidFill>
                <a:schemeClr val="bg1"/>
              </a:solidFill>
              <a:latin typeface="微软雅黑" pitchFamily="34" charset="-122"/>
              <a:ea typeface="微软雅黑" pitchFamily="34" charset="-122"/>
            </a:endParaRPr>
          </a:p>
          <a:p>
            <a:pPr algn="just">
              <a:lnSpc>
                <a:spcPct val="110000"/>
              </a:lnSpc>
            </a:pPr>
            <a:endParaRPr lang="zh-CN" altLang="en-US" sz="2000"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774940881"/>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250" fill="hold"/>
                                        <p:tgtEl>
                                          <p:spTgt spid="15"/>
                                        </p:tgtEl>
                                        <p:attrNameLst>
                                          <p:attrName>ppt_x</p:attrName>
                                        </p:attrNameLst>
                                      </p:cBhvr>
                                      <p:tavLst>
                                        <p:tav tm="0">
                                          <p:val>
                                            <p:strVal val="#ppt_x"/>
                                          </p:val>
                                        </p:tav>
                                        <p:tav tm="100000">
                                          <p:val>
                                            <p:strVal val="#ppt_x"/>
                                          </p:val>
                                        </p:tav>
                                      </p:tavLst>
                                    </p:anim>
                                    <p:anim calcmode="lin" valueType="num">
                                      <p:cBhvr additive="base">
                                        <p:cTn id="8" dur="250" fill="hold"/>
                                        <p:tgtEl>
                                          <p:spTgt spid="15"/>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2" presetClass="entr" presetSubtype="8" fill="hold" grpId="0" nodeType="afterEffect">
                                  <p:stCondLst>
                                    <p:cond delay="0"/>
                                  </p:stCondLst>
                                  <p:iterate type="lt">
                                    <p:tmPct val="30000"/>
                                  </p:iterate>
                                  <p:childTnLst>
                                    <p:set>
                                      <p:cBhvr>
                                        <p:cTn id="11" dur="1" fill="hold">
                                          <p:stCondLst>
                                            <p:cond delay="0"/>
                                          </p:stCondLst>
                                        </p:cTn>
                                        <p:tgtEl>
                                          <p:spTgt spid="16"/>
                                        </p:tgtEl>
                                        <p:attrNameLst>
                                          <p:attrName>style.visibility</p:attrName>
                                        </p:attrNameLst>
                                      </p:cBhvr>
                                      <p:to>
                                        <p:strVal val="visible"/>
                                      </p:to>
                                    </p:set>
                                    <p:animEffect transition="in" filter="wipe(left)">
                                      <p:cBhvr>
                                        <p:cTn id="12" dur="50"/>
                                        <p:tgtEl>
                                          <p:spTgt spid="16"/>
                                        </p:tgtEl>
                                      </p:cBhvr>
                                    </p:animEffect>
                                  </p:childTnLst>
                                </p:cTn>
                              </p:par>
                              <p:par>
                                <p:cTn id="13" presetID="36" presetClass="emph" presetSubtype="0" fill="hold" grpId="1" nodeType="withEffect">
                                  <p:stCondLst>
                                    <p:cond delay="0"/>
                                  </p:stCondLst>
                                  <p:iterate type="lt">
                                    <p:tmPct val="30000"/>
                                  </p:iterate>
                                  <p:childTnLst>
                                    <p:animScale>
                                      <p:cBhvr>
                                        <p:cTn id="14" dur="25" autoRev="1" fill="hold">
                                          <p:stCondLst>
                                            <p:cond delay="0"/>
                                          </p:stCondLst>
                                        </p:cTn>
                                        <p:tgtEl>
                                          <p:spTgt spid="16"/>
                                        </p:tgtEl>
                                      </p:cBhvr>
                                      <p:to x="80000" y="100000"/>
                                    </p:animScale>
                                    <p:anim by="(#ppt_w*0.10)" calcmode="lin" valueType="num">
                                      <p:cBhvr>
                                        <p:cTn id="15" dur="25" autoRev="1" fill="hold">
                                          <p:stCondLst>
                                            <p:cond delay="0"/>
                                          </p:stCondLst>
                                        </p:cTn>
                                        <p:tgtEl>
                                          <p:spTgt spid="16"/>
                                        </p:tgtEl>
                                        <p:attrNameLst>
                                          <p:attrName>ppt_x</p:attrName>
                                        </p:attrNameLst>
                                      </p:cBhvr>
                                    </p:anim>
                                    <p:anim by="(-#ppt_w*0.10)" calcmode="lin" valueType="num">
                                      <p:cBhvr>
                                        <p:cTn id="16" dur="25" autoRev="1" fill="hold">
                                          <p:stCondLst>
                                            <p:cond delay="0"/>
                                          </p:stCondLst>
                                        </p:cTn>
                                        <p:tgtEl>
                                          <p:spTgt spid="16"/>
                                        </p:tgtEl>
                                        <p:attrNameLst>
                                          <p:attrName>ppt_y</p:attrName>
                                        </p:attrNameLst>
                                      </p:cBhvr>
                                    </p:anim>
                                    <p:animRot by="-480000">
                                      <p:cBhvr>
                                        <p:cTn id="17" dur="25" autoRev="1" fill="hold">
                                          <p:stCondLst>
                                            <p:cond delay="0"/>
                                          </p:stCondLst>
                                        </p:cTn>
                                        <p:tgtEl>
                                          <p:spTgt spid="16"/>
                                        </p:tgtEl>
                                        <p:attrNameLst>
                                          <p:attrName>r</p:attrName>
                                        </p:attrNameLst>
                                      </p:cBhvr>
                                    </p:animRot>
                                  </p:childTnLst>
                                </p:cTn>
                              </p:par>
                            </p:childTnLst>
                          </p:cTn>
                        </p:par>
                        <p:par>
                          <p:cTn id="18" fill="hold">
                            <p:stCondLst>
                              <p:cond delay="705"/>
                            </p:stCondLst>
                            <p:childTnLst>
                              <p:par>
                                <p:cTn id="19" presetID="2" presetClass="entr" presetSubtype="4"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 calcmode="lin" valueType="num">
                                      <p:cBhvr additive="base">
                                        <p:cTn id="21" dur="250" fill="hold"/>
                                        <p:tgtEl>
                                          <p:spTgt spid="17"/>
                                        </p:tgtEl>
                                        <p:attrNameLst>
                                          <p:attrName>ppt_x</p:attrName>
                                        </p:attrNameLst>
                                      </p:cBhvr>
                                      <p:tavLst>
                                        <p:tav tm="0">
                                          <p:val>
                                            <p:strVal val="#ppt_x"/>
                                          </p:val>
                                        </p:tav>
                                        <p:tav tm="100000">
                                          <p:val>
                                            <p:strVal val="#ppt_x"/>
                                          </p:val>
                                        </p:tav>
                                      </p:tavLst>
                                    </p:anim>
                                    <p:anim calcmode="lin" valueType="num">
                                      <p:cBhvr additive="base">
                                        <p:cTn id="22" dur="250" fill="hold"/>
                                        <p:tgtEl>
                                          <p:spTgt spid="17"/>
                                        </p:tgtEl>
                                        <p:attrNameLst>
                                          <p:attrName>ppt_y</p:attrName>
                                        </p:attrNameLst>
                                      </p:cBhvr>
                                      <p:tavLst>
                                        <p:tav tm="0">
                                          <p:val>
                                            <p:strVal val="1+#ppt_h/2"/>
                                          </p:val>
                                        </p:tav>
                                        <p:tav tm="100000">
                                          <p:val>
                                            <p:strVal val="#ppt_y"/>
                                          </p:val>
                                        </p:tav>
                                      </p:tavLst>
                                    </p:anim>
                                  </p:childTnLst>
                                </p:cTn>
                              </p:par>
                            </p:childTnLst>
                          </p:cTn>
                        </p:par>
                        <p:par>
                          <p:cTn id="23" fill="hold">
                            <p:stCondLst>
                              <p:cond delay="955"/>
                            </p:stCondLst>
                            <p:childTnLst>
                              <p:par>
                                <p:cTn id="24" presetID="22" presetClass="entr" presetSubtype="8" fill="hold" grpId="0" nodeType="afterEffect">
                                  <p:stCondLst>
                                    <p:cond delay="0"/>
                                  </p:stCondLst>
                                  <p:iterate type="lt">
                                    <p:tmPct val="30000"/>
                                  </p:iterate>
                                  <p:childTnLst>
                                    <p:set>
                                      <p:cBhvr>
                                        <p:cTn id="25" dur="1" fill="hold">
                                          <p:stCondLst>
                                            <p:cond delay="0"/>
                                          </p:stCondLst>
                                        </p:cTn>
                                        <p:tgtEl>
                                          <p:spTgt spid="18"/>
                                        </p:tgtEl>
                                        <p:attrNameLst>
                                          <p:attrName>style.visibility</p:attrName>
                                        </p:attrNameLst>
                                      </p:cBhvr>
                                      <p:to>
                                        <p:strVal val="visible"/>
                                      </p:to>
                                    </p:set>
                                    <p:animEffect transition="in" filter="wipe(left)">
                                      <p:cBhvr>
                                        <p:cTn id="26" dur="50"/>
                                        <p:tgtEl>
                                          <p:spTgt spid="18"/>
                                        </p:tgtEl>
                                      </p:cBhvr>
                                    </p:animEffect>
                                  </p:childTnLst>
                                </p:cTn>
                              </p:par>
                              <p:par>
                                <p:cTn id="27" presetID="36" presetClass="emph" presetSubtype="0" fill="hold" grpId="1" nodeType="withEffect">
                                  <p:stCondLst>
                                    <p:cond delay="0"/>
                                  </p:stCondLst>
                                  <p:iterate type="lt">
                                    <p:tmPct val="30000"/>
                                  </p:iterate>
                                  <p:childTnLst>
                                    <p:animScale>
                                      <p:cBhvr>
                                        <p:cTn id="28" dur="25" autoRev="1" fill="hold">
                                          <p:stCondLst>
                                            <p:cond delay="0"/>
                                          </p:stCondLst>
                                        </p:cTn>
                                        <p:tgtEl>
                                          <p:spTgt spid="18"/>
                                        </p:tgtEl>
                                      </p:cBhvr>
                                      <p:to x="80000" y="100000"/>
                                    </p:animScale>
                                    <p:anim by="(#ppt_w*0.10)" calcmode="lin" valueType="num">
                                      <p:cBhvr>
                                        <p:cTn id="29" dur="25" autoRev="1" fill="hold">
                                          <p:stCondLst>
                                            <p:cond delay="0"/>
                                          </p:stCondLst>
                                        </p:cTn>
                                        <p:tgtEl>
                                          <p:spTgt spid="18"/>
                                        </p:tgtEl>
                                        <p:attrNameLst>
                                          <p:attrName>ppt_x</p:attrName>
                                        </p:attrNameLst>
                                      </p:cBhvr>
                                    </p:anim>
                                    <p:anim by="(-#ppt_w*0.10)" calcmode="lin" valueType="num">
                                      <p:cBhvr>
                                        <p:cTn id="30" dur="25" autoRev="1" fill="hold">
                                          <p:stCondLst>
                                            <p:cond delay="0"/>
                                          </p:stCondLst>
                                        </p:cTn>
                                        <p:tgtEl>
                                          <p:spTgt spid="18"/>
                                        </p:tgtEl>
                                        <p:attrNameLst>
                                          <p:attrName>ppt_y</p:attrName>
                                        </p:attrNameLst>
                                      </p:cBhvr>
                                    </p:anim>
                                    <p:animRot by="-480000">
                                      <p:cBhvr>
                                        <p:cTn id="31" dur="25" autoRev="1" fill="hold">
                                          <p:stCondLst>
                                            <p:cond delay="0"/>
                                          </p:stCondLst>
                                        </p:cTn>
                                        <p:tgtEl>
                                          <p:spTgt spid="1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p:bldP spid="16" grpId="1"/>
      <p:bldP spid="17" grpId="0" animBg="1"/>
      <p:bldP spid="18" grpId="0"/>
      <p:bldP spid="18"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391912"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秩序观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2411760" y="799694"/>
            <a:ext cx="67322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192212" y="987574"/>
            <a:ext cx="8844283" cy="553998"/>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cs typeface="宋体" panose="02010600030101010101" pitchFamily="2" charset="-122"/>
              </a:rPr>
              <a:t>秩序观：维护当代国际秩序的基本稳定并积极参与国际体系的变革和完善</a:t>
            </a:r>
            <a:endParaRPr lang="zh-CN" altLang="en-US" sz="1400" b="1" dirty="0">
              <a:solidFill>
                <a:schemeClr val="tx1">
                  <a:lumMod val="75000"/>
                  <a:lumOff val="25000"/>
                </a:schemeClr>
              </a:solidFill>
              <a:latin typeface="微软雅黑" pitchFamily="34" charset="-122"/>
              <a:ea typeface="微软雅黑" pitchFamily="34" charset="-122"/>
            </a:endParaRPr>
          </a:p>
        </p:txBody>
      </p:sp>
      <p:sp>
        <p:nvSpPr>
          <p:cNvPr id="15" name="圆角矩形 7">
            <a:extLst>
              <a:ext uri="{FF2B5EF4-FFF2-40B4-BE49-F238E27FC236}">
                <a16:creationId xmlns:a16="http://schemas.microsoft.com/office/drawing/2014/main" id="{DB8A8AA6-4BE6-4D45-BF9B-0CF0B8F33FEF}"/>
              </a:ext>
            </a:extLst>
          </p:cNvPr>
          <p:cNvSpPr/>
          <p:nvPr/>
        </p:nvSpPr>
        <p:spPr>
          <a:xfrm>
            <a:off x="323528" y="1851670"/>
            <a:ext cx="8496944" cy="2950003"/>
          </a:xfrm>
          <a:prstGeom prst="roundRect">
            <a:avLst>
              <a:gd name="adj" fmla="val 945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a:extLst>
              <a:ext uri="{FF2B5EF4-FFF2-40B4-BE49-F238E27FC236}">
                <a16:creationId xmlns:a16="http://schemas.microsoft.com/office/drawing/2014/main" id="{A2321E2B-9197-48DC-AF06-EF5DC60CB9BD}"/>
              </a:ext>
            </a:extLst>
          </p:cNvPr>
          <p:cNvSpPr/>
          <p:nvPr/>
        </p:nvSpPr>
        <p:spPr>
          <a:xfrm>
            <a:off x="351114" y="1986942"/>
            <a:ext cx="8253334" cy="2585323"/>
          </a:xfrm>
          <a:prstGeom prst="rect">
            <a:avLst/>
          </a:prstGeom>
        </p:spPr>
        <p:txBody>
          <a:bodyPr wrap="square">
            <a:spAutoFit/>
          </a:bodyPr>
          <a:lstStyle/>
          <a:p>
            <a:pPr indent="304800" algn="just">
              <a:lnSpc>
                <a:spcPct val="150000"/>
              </a:lnSpc>
              <a:spcAft>
                <a:spcPts val="0"/>
              </a:spcAft>
            </a:pPr>
            <a:r>
              <a:rPr lang="zh-CN" altLang="zh-CN" kern="100" dirty="0">
                <a:latin typeface="等线" panose="02010600030101010101" pitchFamily="2" charset="-122"/>
                <a:ea typeface="宋体" panose="02010600030101010101" pitchFamily="2" charset="-122"/>
                <a:cs typeface="Times New Roman" panose="02020603050405020304" pitchFamily="18" charset="0"/>
              </a:rPr>
              <a:t>国际秩序和国际体系的发展和完善关系到世界的和平与发展，关系到人类的未来和世界人民的共同福祉。中国参与国际多边体系的重要努力方向，就是要在国际规则制定中发出更多中国声音、注入更多中国元素，维护和拓展中国的发展利益，同时携手各国共同为国际体系建制度、立规则、定方向，推动世界更为有效地应对各种全球性问题，提升新兴大国和发展中国家在国际秩序和国际体系长远制度安排中的地位和作用。</a:t>
            </a:r>
            <a:endParaRPr lang="zh-CN" altLang="zh-CN" sz="1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91396359"/>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8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13784" y="1855145"/>
            <a:ext cx="6908218" cy="707886"/>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中国特色大国外交的战略布局</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04</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四</a:t>
            </a:r>
          </a:p>
        </p:txBody>
      </p:sp>
      <p:grpSp>
        <p:nvGrpSpPr>
          <p:cNvPr id="9" name="Group 25">
            <a:extLst>
              <a:ext uri="{FF2B5EF4-FFF2-40B4-BE49-F238E27FC236}">
                <a16:creationId xmlns:a16="http://schemas.microsoft.com/office/drawing/2014/main" id="{10841E20-9436-4FC8-8483-AF3691AA9760}"/>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9E883B9E-E04D-4C2D-93B7-E2EFFE83B0BF}"/>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5874CE72-B848-43E7-BC29-1C640B3EA11C}"/>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64F7F9D7-6119-4C7B-B245-FE9C77630507}"/>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DC5E5EA8-AABF-4105-B7EA-015253755376}"/>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54C4D501-AA18-4875-A53A-2CF4C48D71B1}"/>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87497333"/>
      </p:ext>
    </p:extLst>
  </p:cSld>
  <p:clrMapOvr>
    <a:masterClrMapping/>
  </p:clrMapOvr>
  <p:transition spd="slow" advTm="0">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391912"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战略布局</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2195736" y="799694"/>
            <a:ext cx="694826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圆角矩形 35">
            <a:extLst>
              <a:ext uri="{FF2B5EF4-FFF2-40B4-BE49-F238E27FC236}">
                <a16:creationId xmlns:a16="http://schemas.microsoft.com/office/drawing/2014/main" id="{0B16C58B-2180-474E-A974-17C37A8FE530}"/>
              </a:ext>
            </a:extLst>
          </p:cNvPr>
          <p:cNvSpPr/>
          <p:nvPr/>
        </p:nvSpPr>
        <p:spPr>
          <a:xfrm>
            <a:off x="611560" y="2447507"/>
            <a:ext cx="3509909" cy="2375693"/>
          </a:xfrm>
          <a:prstGeom prst="roundRect">
            <a:avLst>
              <a:gd name="adj" fmla="val 945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a:extLst>
              <a:ext uri="{FF2B5EF4-FFF2-40B4-BE49-F238E27FC236}">
                <a16:creationId xmlns:a16="http://schemas.microsoft.com/office/drawing/2014/main" id="{9E08BF92-682A-46C5-ACA5-615C4AD4FD3A}"/>
              </a:ext>
            </a:extLst>
          </p:cNvPr>
          <p:cNvGrpSpPr/>
          <p:nvPr/>
        </p:nvGrpSpPr>
        <p:grpSpPr>
          <a:xfrm>
            <a:off x="1547664" y="937108"/>
            <a:ext cx="1447442" cy="1447442"/>
            <a:chOff x="304800" y="673100"/>
            <a:chExt cx="4000500" cy="4000500"/>
          </a:xfrm>
          <a:effectLst>
            <a:outerShdw blurRad="444500" dist="254000" dir="8100000" algn="tr" rotWithShape="0">
              <a:prstClr val="black">
                <a:alpha val="50000"/>
              </a:prstClr>
            </a:outerShdw>
          </a:effectLst>
        </p:grpSpPr>
        <p:sp>
          <p:nvSpPr>
            <p:cNvPr id="17" name="同心圆 37">
              <a:extLst>
                <a:ext uri="{FF2B5EF4-FFF2-40B4-BE49-F238E27FC236}">
                  <a16:creationId xmlns:a16="http://schemas.microsoft.com/office/drawing/2014/main" id="{3E16D578-C503-4322-98A4-6D075129E32A}"/>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a:extLst>
                <a:ext uri="{FF2B5EF4-FFF2-40B4-BE49-F238E27FC236}">
                  <a16:creationId xmlns:a16="http://schemas.microsoft.com/office/drawing/2014/main" id="{C3083713-AC7B-4681-B21D-1B464BEDFD81}"/>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a:extLst>
              <a:ext uri="{FF2B5EF4-FFF2-40B4-BE49-F238E27FC236}">
                <a16:creationId xmlns:a16="http://schemas.microsoft.com/office/drawing/2014/main" id="{F953F17D-FA56-468E-8255-D160B7285541}"/>
              </a:ext>
            </a:extLst>
          </p:cNvPr>
          <p:cNvSpPr/>
          <p:nvPr/>
        </p:nvSpPr>
        <p:spPr>
          <a:xfrm>
            <a:off x="1657082" y="1312543"/>
            <a:ext cx="1228605" cy="646331"/>
          </a:xfrm>
          <a:prstGeom prst="rect">
            <a:avLst/>
          </a:prstGeom>
        </p:spPr>
        <p:txBody>
          <a:bodyPr wrap="square">
            <a:spAutoFit/>
          </a:bodyPr>
          <a:lstStyle/>
          <a:p>
            <a:r>
              <a:rPr lang="en-US" altLang="zh-CN" b="1" dirty="0">
                <a:solidFill>
                  <a:schemeClr val="tx1">
                    <a:lumMod val="95000"/>
                    <a:lumOff val="5000"/>
                  </a:schemeClr>
                </a:solidFill>
                <a:latin typeface="微软雅黑" pitchFamily="34" charset="-122"/>
                <a:ea typeface="微软雅黑" pitchFamily="34" charset="-122"/>
              </a:rPr>
              <a:t>20</a:t>
            </a:r>
            <a:r>
              <a:rPr lang="zh-CN" altLang="en-US" b="1" dirty="0">
                <a:solidFill>
                  <a:schemeClr val="tx1">
                    <a:lumMod val="95000"/>
                    <a:lumOff val="5000"/>
                  </a:schemeClr>
                </a:solidFill>
                <a:latin typeface="微软雅黑" pitchFamily="34" charset="-122"/>
                <a:ea typeface="微软雅黑" pitchFamily="34" charset="-122"/>
              </a:rPr>
              <a:t>世界</a:t>
            </a:r>
            <a:r>
              <a:rPr lang="en-US" altLang="zh-CN" b="1" dirty="0">
                <a:solidFill>
                  <a:schemeClr val="tx1">
                    <a:lumMod val="95000"/>
                    <a:lumOff val="5000"/>
                  </a:schemeClr>
                </a:solidFill>
                <a:latin typeface="微软雅黑" pitchFamily="34" charset="-122"/>
                <a:ea typeface="微软雅黑" pitchFamily="34" charset="-122"/>
              </a:rPr>
              <a:t>80</a:t>
            </a:r>
            <a:r>
              <a:rPr lang="zh-CN" altLang="en-US" b="1" dirty="0">
                <a:solidFill>
                  <a:schemeClr val="tx1">
                    <a:lumMod val="95000"/>
                    <a:lumOff val="5000"/>
                  </a:schemeClr>
                </a:solidFill>
                <a:latin typeface="微软雅黑" pitchFamily="34" charset="-122"/>
                <a:ea typeface="微软雅黑" pitchFamily="34" charset="-122"/>
              </a:rPr>
              <a:t>年代后</a:t>
            </a:r>
            <a:endParaRPr lang="zh-CN" altLang="en-US" dirty="0">
              <a:latin typeface="微软雅黑"/>
              <a:ea typeface="微软雅黑"/>
            </a:endParaRPr>
          </a:p>
        </p:txBody>
      </p:sp>
      <p:sp>
        <p:nvSpPr>
          <p:cNvPr id="21" name="圆角矩形 41">
            <a:extLst>
              <a:ext uri="{FF2B5EF4-FFF2-40B4-BE49-F238E27FC236}">
                <a16:creationId xmlns:a16="http://schemas.microsoft.com/office/drawing/2014/main" id="{72EBC5E0-D367-44C6-8329-ED09322C3B24}"/>
              </a:ext>
            </a:extLst>
          </p:cNvPr>
          <p:cNvSpPr/>
          <p:nvPr/>
        </p:nvSpPr>
        <p:spPr>
          <a:xfrm>
            <a:off x="5105692" y="2447507"/>
            <a:ext cx="3642772" cy="2356491"/>
          </a:xfrm>
          <a:prstGeom prst="roundRect">
            <a:avLst>
              <a:gd name="adj" fmla="val 7846"/>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2" name="组合 21">
            <a:extLst>
              <a:ext uri="{FF2B5EF4-FFF2-40B4-BE49-F238E27FC236}">
                <a16:creationId xmlns:a16="http://schemas.microsoft.com/office/drawing/2014/main" id="{B3053DA1-9FF5-4AAD-BED0-51216A0A89C0}"/>
              </a:ext>
            </a:extLst>
          </p:cNvPr>
          <p:cNvGrpSpPr/>
          <p:nvPr/>
        </p:nvGrpSpPr>
        <p:grpSpPr>
          <a:xfrm>
            <a:off x="6203357" y="944085"/>
            <a:ext cx="1447442" cy="1447442"/>
            <a:chOff x="304800" y="673100"/>
            <a:chExt cx="4000500" cy="4000500"/>
          </a:xfrm>
          <a:effectLst>
            <a:outerShdw blurRad="444500" dist="254000" dir="8100000" algn="tr" rotWithShape="0">
              <a:prstClr val="black">
                <a:alpha val="50000"/>
              </a:prstClr>
            </a:outerShdw>
          </a:effectLst>
        </p:grpSpPr>
        <p:sp>
          <p:nvSpPr>
            <p:cNvPr id="23" name="同心圆 44">
              <a:extLst>
                <a:ext uri="{FF2B5EF4-FFF2-40B4-BE49-F238E27FC236}">
                  <a16:creationId xmlns:a16="http://schemas.microsoft.com/office/drawing/2014/main" id="{8C7BAC15-BA03-462B-8931-6A4F6A68FDA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4" name="椭圆 23">
              <a:extLst>
                <a:ext uri="{FF2B5EF4-FFF2-40B4-BE49-F238E27FC236}">
                  <a16:creationId xmlns:a16="http://schemas.microsoft.com/office/drawing/2014/main" id="{ED5CAAEA-6A87-41D0-84B8-DA7042B0552A}"/>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矩形 25">
            <a:extLst>
              <a:ext uri="{FF2B5EF4-FFF2-40B4-BE49-F238E27FC236}">
                <a16:creationId xmlns:a16="http://schemas.microsoft.com/office/drawing/2014/main" id="{B8C303AC-4B79-41F9-964D-ECC2FAA1495F}"/>
              </a:ext>
            </a:extLst>
          </p:cNvPr>
          <p:cNvSpPr/>
          <p:nvPr/>
        </p:nvSpPr>
        <p:spPr>
          <a:xfrm>
            <a:off x="6400800" y="1340844"/>
            <a:ext cx="1107996" cy="646331"/>
          </a:xfrm>
          <a:prstGeom prst="rect">
            <a:avLst/>
          </a:prstGeom>
        </p:spPr>
        <p:txBody>
          <a:bodyPr wrap="square">
            <a:spAutoFit/>
          </a:bodyPr>
          <a:lstStyle/>
          <a:p>
            <a:r>
              <a:rPr lang="zh-CN" altLang="en-US" b="1" dirty="0">
                <a:solidFill>
                  <a:schemeClr val="tx1">
                    <a:lumMod val="95000"/>
                    <a:lumOff val="5000"/>
                  </a:schemeClr>
                </a:solidFill>
                <a:latin typeface="微软雅黑" pitchFamily="34" charset="-122"/>
                <a:ea typeface="微软雅黑" pitchFamily="34" charset="-122"/>
              </a:rPr>
              <a:t>党的十八大后</a:t>
            </a:r>
            <a:endParaRPr lang="zh-CN" altLang="en-US" dirty="0">
              <a:latin typeface="微软雅黑"/>
              <a:ea typeface="微软雅黑"/>
            </a:endParaRPr>
          </a:p>
        </p:txBody>
      </p:sp>
      <p:sp>
        <p:nvSpPr>
          <p:cNvPr id="27" name="矩形 26">
            <a:extLst>
              <a:ext uri="{FF2B5EF4-FFF2-40B4-BE49-F238E27FC236}">
                <a16:creationId xmlns:a16="http://schemas.microsoft.com/office/drawing/2014/main" id="{EE25E573-5FB0-4EB7-BA1E-79240C8D32F9}"/>
              </a:ext>
            </a:extLst>
          </p:cNvPr>
          <p:cNvSpPr/>
          <p:nvPr/>
        </p:nvSpPr>
        <p:spPr>
          <a:xfrm>
            <a:off x="778462" y="2832369"/>
            <a:ext cx="3202656" cy="1338828"/>
          </a:xfrm>
          <a:prstGeom prst="rect">
            <a:avLst/>
          </a:prstGeom>
        </p:spPr>
        <p:txBody>
          <a:bodyPr wrap="square">
            <a:spAutoFit/>
          </a:bodyPr>
          <a:lstStyle/>
          <a:p>
            <a:pPr algn="just">
              <a:lnSpc>
                <a:spcPct val="150000"/>
              </a:lnSpc>
              <a:spcAft>
                <a:spcPts val="0"/>
              </a:spcAft>
            </a:pPr>
            <a:r>
              <a:rPr lang="zh-CN" altLang="en-US" b="1" kern="0" dirty="0">
                <a:solidFill>
                  <a:schemeClr val="tx1">
                    <a:lumMod val="75000"/>
                    <a:lumOff val="25000"/>
                  </a:schemeClr>
                </a:solidFill>
                <a:latin typeface="+mn-ea"/>
                <a:ea typeface="微软雅黑" pitchFamily="34" charset="-122"/>
              </a:rPr>
              <a:t>大国是关键、周边是首要、发展中国家是基础、多边是重要舞台</a:t>
            </a:r>
            <a:endParaRPr lang="zh-CN" altLang="en-US" b="1" dirty="0">
              <a:solidFill>
                <a:schemeClr val="tx1">
                  <a:lumMod val="75000"/>
                  <a:lumOff val="25000"/>
                </a:schemeClr>
              </a:solidFill>
              <a:latin typeface="微软雅黑" pitchFamily="34" charset="-122"/>
              <a:ea typeface="微软雅黑" pitchFamily="34" charset="-122"/>
            </a:endParaRPr>
          </a:p>
        </p:txBody>
      </p:sp>
      <p:sp>
        <p:nvSpPr>
          <p:cNvPr id="3" name="文本框 2">
            <a:extLst>
              <a:ext uri="{FF2B5EF4-FFF2-40B4-BE49-F238E27FC236}">
                <a16:creationId xmlns:a16="http://schemas.microsoft.com/office/drawing/2014/main" id="{E932104B-5C30-4AE0-83D5-9E20B66028DD}"/>
              </a:ext>
            </a:extLst>
          </p:cNvPr>
          <p:cNvSpPr txBox="1"/>
          <p:nvPr/>
        </p:nvSpPr>
        <p:spPr>
          <a:xfrm>
            <a:off x="5220072" y="2761519"/>
            <a:ext cx="3528392" cy="2462213"/>
          </a:xfrm>
          <a:prstGeom prst="rect">
            <a:avLst/>
          </a:prstGeom>
          <a:noFill/>
        </p:spPr>
        <p:txBody>
          <a:bodyPr wrap="square" lIns="0" tIns="0" rIns="0" bIns="0" rtlCol="0">
            <a:spAutoFit/>
          </a:bodyPr>
          <a:lstStyle/>
          <a:p>
            <a:pPr marL="342900" indent="-342900">
              <a:buAutoNum type="arabicPeriod"/>
            </a:pPr>
            <a:r>
              <a:rPr lang="zh-CN" altLang="en-US" sz="1600" b="1" dirty="0">
                <a:solidFill>
                  <a:schemeClr val="tx1">
                    <a:lumMod val="95000"/>
                    <a:lumOff val="5000"/>
                  </a:schemeClr>
                </a:solidFill>
                <a:latin typeface="微软雅黑" pitchFamily="34" charset="-122"/>
                <a:ea typeface="微软雅黑" pitchFamily="34" charset="-122"/>
              </a:rPr>
              <a:t>继续巩固周边外交的优先地位</a:t>
            </a:r>
            <a:endParaRPr lang="en-US" altLang="zh-CN" sz="1600" b="1" dirty="0">
              <a:solidFill>
                <a:schemeClr val="tx1">
                  <a:lumMod val="95000"/>
                  <a:lumOff val="5000"/>
                </a:schemeClr>
              </a:solidFill>
              <a:latin typeface="微软雅黑" pitchFamily="34" charset="-122"/>
              <a:ea typeface="微软雅黑" pitchFamily="34" charset="-122"/>
            </a:endParaRPr>
          </a:p>
          <a:p>
            <a:pPr marL="342900" indent="-342900">
              <a:buFontTx/>
              <a:buAutoNum type="arabicPeriod"/>
            </a:pPr>
            <a:r>
              <a:rPr lang="zh-CN" altLang="en-US" sz="1600" b="1" dirty="0">
                <a:solidFill>
                  <a:schemeClr val="tx1">
                    <a:lumMod val="95000"/>
                    <a:lumOff val="5000"/>
                  </a:schemeClr>
                </a:solidFill>
                <a:latin typeface="微软雅黑" pitchFamily="34" charset="-122"/>
                <a:ea typeface="微软雅黑" pitchFamily="34" charset="-122"/>
              </a:rPr>
              <a:t>着力塑造新型大国关系新框架</a:t>
            </a:r>
            <a:endParaRPr lang="en-US" altLang="zh-CN" sz="1600" b="1" dirty="0">
              <a:solidFill>
                <a:schemeClr val="tx1">
                  <a:lumMod val="95000"/>
                  <a:lumOff val="5000"/>
                </a:schemeClr>
              </a:solidFill>
              <a:latin typeface="微软雅黑" pitchFamily="34" charset="-122"/>
              <a:ea typeface="微软雅黑" pitchFamily="34" charset="-122"/>
            </a:endParaRPr>
          </a:p>
          <a:p>
            <a:pPr marL="342900" indent="-342900">
              <a:buFontTx/>
              <a:buAutoNum type="arabicPeriod"/>
            </a:pPr>
            <a:r>
              <a:rPr lang="zh-CN" altLang="en-US" sz="1600" b="1" dirty="0">
                <a:solidFill>
                  <a:schemeClr val="tx1">
                    <a:lumMod val="95000"/>
                    <a:lumOff val="5000"/>
                  </a:schemeClr>
                </a:solidFill>
                <a:latin typeface="微软雅黑" pitchFamily="34" charset="-122"/>
                <a:ea typeface="微软雅黑" pitchFamily="34" charset="-122"/>
              </a:rPr>
              <a:t>更加重视来自发展中国家的战略助力</a:t>
            </a:r>
            <a:endParaRPr lang="en-US" altLang="zh-CN" sz="1600" b="1" dirty="0">
              <a:solidFill>
                <a:schemeClr val="tx1">
                  <a:lumMod val="95000"/>
                  <a:lumOff val="5000"/>
                </a:schemeClr>
              </a:solidFill>
              <a:latin typeface="微软雅黑" pitchFamily="34" charset="-122"/>
              <a:ea typeface="微软雅黑" pitchFamily="34" charset="-122"/>
            </a:endParaRPr>
          </a:p>
          <a:p>
            <a:pPr marL="342900" indent="-342900">
              <a:buFontTx/>
              <a:buAutoNum type="arabicPeriod"/>
            </a:pPr>
            <a:r>
              <a:rPr lang="zh-CN" altLang="en-US" sz="1600" b="1" dirty="0">
                <a:solidFill>
                  <a:schemeClr val="tx1">
                    <a:lumMod val="95000"/>
                    <a:lumOff val="5000"/>
                  </a:schemeClr>
                </a:solidFill>
                <a:latin typeface="微软雅黑" pitchFamily="34" charset="-122"/>
                <a:ea typeface="微软雅黑" pitchFamily="34" charset="-122"/>
              </a:rPr>
              <a:t>视全球治理为中国施展大有可为的外交大舞</a:t>
            </a:r>
            <a:endParaRPr lang="en-US" altLang="zh-CN" sz="1600" b="1" dirty="0">
              <a:solidFill>
                <a:schemeClr val="tx1">
                  <a:lumMod val="95000"/>
                  <a:lumOff val="5000"/>
                </a:schemeClr>
              </a:solidFill>
              <a:latin typeface="微软雅黑" pitchFamily="34" charset="-122"/>
              <a:ea typeface="微软雅黑" pitchFamily="34" charset="-122"/>
            </a:endParaRPr>
          </a:p>
          <a:p>
            <a:pPr marL="342900" indent="-342900">
              <a:buFontTx/>
              <a:buAutoNum type="arabicPeriod"/>
            </a:pPr>
            <a:r>
              <a:rPr lang="zh-CN" altLang="en-US" sz="1600" b="1" dirty="0">
                <a:solidFill>
                  <a:schemeClr val="tx1">
                    <a:lumMod val="95000"/>
                    <a:lumOff val="5000"/>
                  </a:schemeClr>
                </a:solidFill>
                <a:latin typeface="微软雅黑" pitchFamily="34" charset="-122"/>
                <a:ea typeface="微软雅黑" pitchFamily="34" charset="-122"/>
              </a:rPr>
              <a:t>以</a:t>
            </a:r>
            <a:r>
              <a:rPr lang="en-US" altLang="zh-CN" sz="1600" b="1" dirty="0">
                <a:solidFill>
                  <a:schemeClr val="tx1">
                    <a:lumMod val="95000"/>
                    <a:lumOff val="5000"/>
                  </a:schemeClr>
                </a:solidFill>
                <a:latin typeface="微软雅黑" pitchFamily="34" charset="-122"/>
                <a:ea typeface="微软雅黑" pitchFamily="34" charset="-122"/>
              </a:rPr>
              <a:t>”</a:t>
            </a:r>
            <a:r>
              <a:rPr lang="zh-CN" altLang="en-US" sz="1600" b="1" dirty="0">
                <a:solidFill>
                  <a:schemeClr val="tx1">
                    <a:lumMod val="95000"/>
                    <a:lumOff val="5000"/>
                  </a:schemeClr>
                </a:solidFill>
                <a:latin typeface="微软雅黑" pitchFamily="34" charset="-122"/>
                <a:ea typeface="微软雅黑" pitchFamily="34" charset="-122"/>
              </a:rPr>
              <a:t>一带一路</a:t>
            </a:r>
            <a:r>
              <a:rPr lang="en-US" altLang="zh-CN" sz="1600" b="1" dirty="0">
                <a:solidFill>
                  <a:schemeClr val="tx1">
                    <a:lumMod val="95000"/>
                    <a:lumOff val="5000"/>
                  </a:schemeClr>
                </a:solidFill>
                <a:latin typeface="微软雅黑" pitchFamily="34" charset="-122"/>
                <a:ea typeface="微软雅黑" pitchFamily="34" charset="-122"/>
              </a:rPr>
              <a:t>”</a:t>
            </a:r>
            <a:r>
              <a:rPr lang="zh-CN" altLang="en-US" sz="1600" b="1" dirty="0">
                <a:solidFill>
                  <a:schemeClr val="tx1">
                    <a:lumMod val="95000"/>
                    <a:lumOff val="5000"/>
                  </a:schemeClr>
                </a:solidFill>
                <a:latin typeface="微软雅黑" pitchFamily="34" charset="-122"/>
                <a:ea typeface="微软雅黑" pitchFamily="34" charset="-122"/>
              </a:rPr>
              <a:t>建设为新的进取方向</a:t>
            </a:r>
            <a:endParaRPr lang="en-US" altLang="zh-CN" sz="1600" b="1" dirty="0">
              <a:solidFill>
                <a:schemeClr val="tx1">
                  <a:lumMod val="95000"/>
                  <a:lumOff val="5000"/>
                </a:schemeClr>
              </a:solidFill>
              <a:latin typeface="微软雅黑" pitchFamily="34" charset="-122"/>
              <a:ea typeface="微软雅黑" pitchFamily="34" charset="-122"/>
            </a:endParaRPr>
          </a:p>
          <a:p>
            <a:pPr marL="342900" indent="-342900">
              <a:buAutoNum type="arabicPeriod"/>
            </a:pPr>
            <a:endParaRPr lang="en-US" altLang="zh-CN" sz="1600" b="1" dirty="0">
              <a:solidFill>
                <a:schemeClr val="accent6"/>
              </a:solidFill>
              <a:latin typeface="微软雅黑" pitchFamily="34" charset="-122"/>
              <a:ea typeface="微软雅黑" pitchFamily="34" charset="-122"/>
            </a:endParaRPr>
          </a:p>
          <a:p>
            <a:endParaRPr lang="zh-CN" altLang="en-US" sz="1600" b="1" dirty="0">
              <a:solidFill>
                <a:schemeClr val="accent6"/>
              </a:solidFill>
              <a:latin typeface="微软雅黑" pitchFamily="34" charset="-122"/>
              <a:ea typeface="微软雅黑" pitchFamily="34" charset="-122"/>
            </a:endParaRPr>
          </a:p>
        </p:txBody>
      </p:sp>
    </p:spTree>
    <p:extLst>
      <p:ext uri="{BB962C8B-B14F-4D97-AF65-F5344CB8AC3E}">
        <p14:creationId xmlns:p14="http://schemas.microsoft.com/office/powerpoint/2010/main" val="2974929414"/>
      </p:ext>
    </p:extLst>
  </p:cSld>
  <p:clrMapOvr>
    <a:masterClrMapping/>
  </p:clrMapOvr>
  <p:transition spd="slow" advTm="0">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484018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继续巩固周边外交的优先地位</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Oval 3">
            <a:extLst>
              <a:ext uri="{FF2B5EF4-FFF2-40B4-BE49-F238E27FC236}">
                <a16:creationId xmlns:a16="http://schemas.microsoft.com/office/drawing/2014/main" id="{362E6BF0-729C-4D54-836E-1939894E8A33}"/>
              </a:ext>
            </a:extLst>
          </p:cNvPr>
          <p:cNvSpPr/>
          <p:nvPr/>
        </p:nvSpPr>
        <p:spPr bwMode="gray">
          <a:xfrm>
            <a:off x="667178" y="1563638"/>
            <a:ext cx="1979309" cy="2029599"/>
          </a:xfrm>
          <a:prstGeom prst="ellipse">
            <a:avLst/>
          </a:prstGeom>
          <a:blipFill>
            <a:blip r:embed="rId4"/>
            <a:srcRect/>
            <a:stretch>
              <a:fillRect l="-15640" r="-11691" b="-24176"/>
            </a:stretch>
          </a:blipFill>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wrap="none" lIns="0" rIns="0" rtlCol="0" anchor="ctr"/>
          <a:lstStyle/>
          <a:p>
            <a:pPr algn="ctr">
              <a:lnSpc>
                <a:spcPts val="1320"/>
              </a:lnSpc>
            </a:pPr>
            <a:endParaRPr lang="en-US" sz="1200" dirty="0">
              <a:solidFill>
                <a:schemeClr val="bg1"/>
              </a:solidFill>
              <a:latin typeface="微软雅黑" panose="020B0503020204020204" pitchFamily="34" charset="-122"/>
              <a:ea typeface="微软雅黑" panose="020B0503020204020204" pitchFamily="34" charset="-122"/>
              <a:cs typeface="Gotham Light"/>
            </a:endParaRPr>
          </a:p>
        </p:txBody>
      </p:sp>
      <p:sp>
        <p:nvSpPr>
          <p:cNvPr id="18" name="矩形 17">
            <a:extLst>
              <a:ext uri="{FF2B5EF4-FFF2-40B4-BE49-F238E27FC236}">
                <a16:creationId xmlns:a16="http://schemas.microsoft.com/office/drawing/2014/main" id="{5B1C4955-9213-4840-B89A-5A52F1F54666}"/>
              </a:ext>
            </a:extLst>
          </p:cNvPr>
          <p:cNvSpPr/>
          <p:nvPr/>
        </p:nvSpPr>
        <p:spPr>
          <a:xfrm>
            <a:off x="3203848" y="1775159"/>
            <a:ext cx="5472608" cy="1846659"/>
          </a:xfrm>
          <a:prstGeom prst="rect">
            <a:avLst/>
          </a:prstGeom>
          <a:noFill/>
        </p:spPr>
        <p:txBody>
          <a:bodyPr wrap="square" lIns="0" tIns="0" rIns="0" bIns="0" rtlCol="0">
            <a:spAutoFit/>
          </a:bodyPr>
          <a:lstStyle/>
          <a:p>
            <a:pPr algn="just">
              <a:lnSpc>
                <a:spcPct val="150000"/>
              </a:lnSpc>
            </a:pPr>
            <a:r>
              <a:rPr lang="zh-CN" altLang="en-US" sz="2000" dirty="0">
                <a:solidFill>
                  <a:schemeClr val="tx1">
                    <a:lumMod val="65000"/>
                    <a:lumOff val="35000"/>
                  </a:schemeClr>
                </a:solidFill>
                <a:latin typeface="微软雅黑" pitchFamily="34" charset="-122"/>
                <a:ea typeface="微软雅黑" pitchFamily="34" charset="-122"/>
              </a:rPr>
              <a:t>周边外交的基本方针：坚持与邻为善、以邻为伴，坚持睦邻、安邻、富邻，突出体现亲、诚、惠、容的理念，塑造一个和平稳定、发展繁荣的周边环境。</a:t>
            </a:r>
          </a:p>
        </p:txBody>
      </p:sp>
    </p:spTree>
    <p:extLst>
      <p:ext uri="{BB962C8B-B14F-4D97-AF65-F5344CB8AC3E}">
        <p14:creationId xmlns:p14="http://schemas.microsoft.com/office/powerpoint/2010/main" val="3248903437"/>
      </p:ext>
    </p:extLst>
  </p:cSld>
  <p:clrMapOvr>
    <a:masterClrMapping/>
  </p:clrMapOvr>
  <p:transition spd="slow" advTm="0">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484018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着力塑造新型大国关系新框架</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9"/>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MH_Other_1">
            <a:extLst>
              <a:ext uri="{FF2B5EF4-FFF2-40B4-BE49-F238E27FC236}">
                <a16:creationId xmlns:a16="http://schemas.microsoft.com/office/drawing/2014/main" id="{8F33FF88-82F0-4706-8E30-58C5D9481EA8}"/>
              </a:ext>
            </a:extLst>
          </p:cNvPr>
          <p:cNvCxnSpPr/>
          <p:nvPr>
            <p:custDataLst>
              <p:tags r:id="rId1"/>
            </p:custDataLst>
          </p:nvPr>
        </p:nvCxnSpPr>
        <p:spPr bwMode="auto">
          <a:xfrm>
            <a:off x="1248300" y="2737475"/>
            <a:ext cx="1161000" cy="0"/>
          </a:xfrm>
          <a:prstGeom prst="line">
            <a:avLst/>
          </a:prstGeom>
          <a:solidFill>
            <a:srgbClr val="49ACC1"/>
          </a:solidFill>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2" name="MH_SubTitle_1">
            <a:extLst>
              <a:ext uri="{FF2B5EF4-FFF2-40B4-BE49-F238E27FC236}">
                <a16:creationId xmlns:a16="http://schemas.microsoft.com/office/drawing/2014/main" id="{68B29773-95F7-4FAA-BAE7-AA322FF1A01B}"/>
              </a:ext>
            </a:extLst>
          </p:cNvPr>
          <p:cNvSpPr/>
          <p:nvPr>
            <p:custDataLst>
              <p:tags r:id="rId2"/>
            </p:custDataLst>
          </p:nvPr>
        </p:nvSpPr>
        <p:spPr>
          <a:xfrm>
            <a:off x="1248300" y="1779662"/>
            <a:ext cx="1307476" cy="880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2000" dirty="0">
                <a:solidFill>
                  <a:srgbClr val="FEFFFF"/>
                </a:solidFill>
                <a:latin typeface="微软雅黑" panose="020B0503020204020204" pitchFamily="34" charset="-122"/>
                <a:ea typeface="微软雅黑" panose="020B0503020204020204" pitchFamily="34" charset="-122"/>
              </a:rPr>
              <a:t>中美关系</a:t>
            </a:r>
          </a:p>
        </p:txBody>
      </p:sp>
      <p:cxnSp>
        <p:nvCxnSpPr>
          <p:cNvPr id="33" name="MH_Other_3">
            <a:extLst>
              <a:ext uri="{FF2B5EF4-FFF2-40B4-BE49-F238E27FC236}">
                <a16:creationId xmlns:a16="http://schemas.microsoft.com/office/drawing/2014/main" id="{26A084D4-E1A8-460C-BED2-5178D300211A}"/>
              </a:ext>
            </a:extLst>
          </p:cNvPr>
          <p:cNvCxnSpPr>
            <a:cxnSpLocks/>
          </p:cNvCxnSpPr>
          <p:nvPr>
            <p:custDataLst>
              <p:tags r:id="rId3"/>
            </p:custDataLst>
          </p:nvPr>
        </p:nvCxnSpPr>
        <p:spPr bwMode="auto">
          <a:xfrm>
            <a:off x="4119547" y="2737475"/>
            <a:ext cx="1244541" cy="0"/>
          </a:xfrm>
          <a:prstGeom prst="line">
            <a:avLst/>
          </a:prstGeom>
          <a:solidFill>
            <a:srgbClr val="BAD328"/>
          </a:solidFill>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5" name="MH_SubTitle_2">
            <a:extLst>
              <a:ext uri="{FF2B5EF4-FFF2-40B4-BE49-F238E27FC236}">
                <a16:creationId xmlns:a16="http://schemas.microsoft.com/office/drawing/2014/main" id="{9BC9EA2E-A9CD-4C96-A3BF-A0701A0B7848}"/>
              </a:ext>
            </a:extLst>
          </p:cNvPr>
          <p:cNvSpPr/>
          <p:nvPr>
            <p:custDataLst>
              <p:tags r:id="rId4"/>
            </p:custDataLst>
          </p:nvPr>
        </p:nvSpPr>
        <p:spPr>
          <a:xfrm>
            <a:off x="4089566" y="1779662"/>
            <a:ext cx="1346529" cy="880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2000" dirty="0">
                <a:solidFill>
                  <a:srgbClr val="FEFFFF"/>
                </a:solidFill>
                <a:latin typeface="微软雅黑" panose="020B0503020204020204" pitchFamily="34" charset="-122"/>
                <a:ea typeface="微软雅黑" panose="020B0503020204020204" pitchFamily="34" charset="-122"/>
              </a:rPr>
              <a:t>中俄关系</a:t>
            </a:r>
          </a:p>
        </p:txBody>
      </p:sp>
      <p:sp>
        <p:nvSpPr>
          <p:cNvPr id="36" name="矩形 35">
            <a:extLst>
              <a:ext uri="{FF2B5EF4-FFF2-40B4-BE49-F238E27FC236}">
                <a16:creationId xmlns:a16="http://schemas.microsoft.com/office/drawing/2014/main" id="{48A345A1-2B9F-4AF2-BEE0-B7D4CE0156EB}"/>
              </a:ext>
            </a:extLst>
          </p:cNvPr>
          <p:cNvSpPr/>
          <p:nvPr/>
        </p:nvSpPr>
        <p:spPr>
          <a:xfrm>
            <a:off x="1187624" y="2899501"/>
            <a:ext cx="1368152" cy="1200329"/>
          </a:xfrm>
          <a:prstGeom prst="rect">
            <a:avLst/>
          </a:prstGeom>
        </p:spPr>
        <p:txBody>
          <a:bodyPr wrap="square">
            <a:spAutoFit/>
          </a:bodyPr>
          <a:lstStyle/>
          <a:p>
            <a:pPr marL="90488" indent="-90488">
              <a:buFont typeface="Arial" panose="020B0604020202020204" pitchFamily="34" charset="0"/>
              <a:buChar char="•"/>
            </a:pPr>
            <a:r>
              <a:rPr lang="zh-CN" altLang="en-US" dirty="0">
                <a:latin typeface="+mn-ea"/>
                <a:ea typeface="+mn-ea"/>
              </a:rPr>
              <a:t>不冲突不对抗、相互尊重、合作共赢</a:t>
            </a:r>
            <a:endParaRPr lang="en-US" altLang="zh-CN" dirty="0">
              <a:latin typeface="+mn-ea"/>
              <a:ea typeface="+mn-ea"/>
            </a:endParaRPr>
          </a:p>
        </p:txBody>
      </p:sp>
      <p:sp>
        <p:nvSpPr>
          <p:cNvPr id="37" name="矩形 36">
            <a:extLst>
              <a:ext uri="{FF2B5EF4-FFF2-40B4-BE49-F238E27FC236}">
                <a16:creationId xmlns:a16="http://schemas.microsoft.com/office/drawing/2014/main" id="{C2445DE0-D230-4FE5-BF53-9C524F4B8958}"/>
              </a:ext>
            </a:extLst>
          </p:cNvPr>
          <p:cNvSpPr/>
          <p:nvPr/>
        </p:nvSpPr>
        <p:spPr>
          <a:xfrm>
            <a:off x="3984604" y="2866042"/>
            <a:ext cx="1451491" cy="1477328"/>
          </a:xfrm>
          <a:prstGeom prst="rect">
            <a:avLst/>
          </a:prstGeom>
        </p:spPr>
        <p:txBody>
          <a:bodyPr wrap="square">
            <a:spAutoFit/>
          </a:bodyPr>
          <a:lstStyle/>
          <a:p>
            <a:pPr marL="90488" indent="-90488">
              <a:buFont typeface="Arial" panose="020B0604020202020204" pitchFamily="34" charset="0"/>
              <a:buChar char="•"/>
            </a:pPr>
            <a:r>
              <a:rPr lang="zh-CN" altLang="en-US" dirty="0">
                <a:latin typeface="+mn-ea"/>
                <a:ea typeface="+mn-ea"/>
              </a:rPr>
              <a:t>中国秉持结伴不结盟的原则以及不选边战队的姿态</a:t>
            </a:r>
            <a:endParaRPr lang="en-US" altLang="zh-CN" dirty="0">
              <a:latin typeface="+mn-ea"/>
              <a:ea typeface="+mn-ea"/>
            </a:endParaRPr>
          </a:p>
        </p:txBody>
      </p:sp>
      <p:sp>
        <p:nvSpPr>
          <p:cNvPr id="38" name="MH_SubTitle_2">
            <a:extLst>
              <a:ext uri="{FF2B5EF4-FFF2-40B4-BE49-F238E27FC236}">
                <a16:creationId xmlns:a16="http://schemas.microsoft.com/office/drawing/2014/main" id="{2353D864-9F9E-4CD7-9F2B-AAE92F9A8503}"/>
              </a:ext>
            </a:extLst>
          </p:cNvPr>
          <p:cNvSpPr/>
          <p:nvPr>
            <p:custDataLst>
              <p:tags r:id="rId5"/>
            </p:custDataLst>
          </p:nvPr>
        </p:nvSpPr>
        <p:spPr>
          <a:xfrm>
            <a:off x="6852250" y="1779662"/>
            <a:ext cx="1536174" cy="880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2000" dirty="0">
                <a:solidFill>
                  <a:srgbClr val="FEFFFF"/>
                </a:solidFill>
                <a:latin typeface="微软雅黑" panose="020B0503020204020204" pitchFamily="34" charset="-122"/>
                <a:ea typeface="微软雅黑" panose="020B0503020204020204" pitchFamily="34" charset="-122"/>
              </a:rPr>
              <a:t>中欧关系</a:t>
            </a:r>
          </a:p>
        </p:txBody>
      </p:sp>
      <p:cxnSp>
        <p:nvCxnSpPr>
          <p:cNvPr id="39" name="MH_Other_3">
            <a:extLst>
              <a:ext uri="{FF2B5EF4-FFF2-40B4-BE49-F238E27FC236}">
                <a16:creationId xmlns:a16="http://schemas.microsoft.com/office/drawing/2014/main" id="{2F924502-8DBF-45A5-8B51-6AA41DF2FDF2}"/>
              </a:ext>
            </a:extLst>
          </p:cNvPr>
          <p:cNvCxnSpPr>
            <a:cxnSpLocks/>
          </p:cNvCxnSpPr>
          <p:nvPr>
            <p:custDataLst>
              <p:tags r:id="rId6"/>
            </p:custDataLst>
          </p:nvPr>
        </p:nvCxnSpPr>
        <p:spPr bwMode="auto">
          <a:xfrm>
            <a:off x="6903245" y="2737475"/>
            <a:ext cx="1244541" cy="0"/>
          </a:xfrm>
          <a:prstGeom prst="line">
            <a:avLst/>
          </a:prstGeom>
          <a:solidFill>
            <a:srgbClr val="BAD328"/>
          </a:solidFill>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0" name="矩形 39">
            <a:extLst>
              <a:ext uri="{FF2B5EF4-FFF2-40B4-BE49-F238E27FC236}">
                <a16:creationId xmlns:a16="http://schemas.microsoft.com/office/drawing/2014/main" id="{FA9AE746-A772-47CE-B3FF-8419A4C130D3}"/>
              </a:ext>
            </a:extLst>
          </p:cNvPr>
          <p:cNvSpPr/>
          <p:nvPr/>
        </p:nvSpPr>
        <p:spPr>
          <a:xfrm>
            <a:off x="6799769" y="2896488"/>
            <a:ext cx="1451491" cy="923330"/>
          </a:xfrm>
          <a:prstGeom prst="rect">
            <a:avLst/>
          </a:prstGeom>
        </p:spPr>
        <p:txBody>
          <a:bodyPr wrap="square">
            <a:spAutoFit/>
          </a:bodyPr>
          <a:lstStyle/>
          <a:p>
            <a:pPr marL="90488" indent="-90488">
              <a:buFont typeface="Arial" panose="020B0604020202020204" pitchFamily="34" charset="0"/>
              <a:buChar char="•"/>
            </a:pPr>
            <a:r>
              <a:rPr lang="zh-CN" altLang="en-US" dirty="0">
                <a:latin typeface="+mn-ea"/>
                <a:ea typeface="+mn-ea"/>
              </a:rPr>
              <a:t>中欧关系持续健康平稳发展</a:t>
            </a:r>
            <a:endParaRPr lang="en-US" altLang="zh-CN" dirty="0">
              <a:latin typeface="+mn-ea"/>
              <a:ea typeface="+mn-ea"/>
            </a:endParaRPr>
          </a:p>
        </p:txBody>
      </p:sp>
    </p:spTree>
    <p:extLst>
      <p:ext uri="{BB962C8B-B14F-4D97-AF65-F5344CB8AC3E}">
        <p14:creationId xmlns:p14="http://schemas.microsoft.com/office/powerpoint/2010/main" val="3354425740"/>
      </p:ext>
    </p:extLst>
  </p:cSld>
  <p:clrMapOvr>
    <a:masterClrMapping/>
  </p:clrMapOvr>
  <p:transition spd="slow" advTm="0">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5848296"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更加重视来自发展中国家的战略助力</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extLst>
              <a:ext uri="{FF2B5EF4-FFF2-40B4-BE49-F238E27FC236}">
                <a16:creationId xmlns:a16="http://schemas.microsoft.com/office/drawing/2014/main" id="{FDB2644B-3728-44C3-A137-315FB05CD047}"/>
              </a:ext>
            </a:extLst>
          </p:cNvPr>
          <p:cNvSpPr/>
          <p:nvPr/>
        </p:nvSpPr>
        <p:spPr>
          <a:xfrm>
            <a:off x="297386" y="1416715"/>
            <a:ext cx="8379070" cy="2523768"/>
          </a:xfrm>
          <a:prstGeom prst="rect">
            <a:avLst/>
          </a:prstGeom>
        </p:spPr>
        <p:txBody>
          <a:bodyPr wrap="square">
            <a:spAutoFit/>
          </a:bodyPr>
          <a:lstStyle/>
          <a:p>
            <a:pPr marL="90488" indent="-90488">
              <a:buFont typeface="Arial" panose="020B0604020202020204" pitchFamily="34" charset="0"/>
              <a:buChar char="•"/>
            </a:pPr>
            <a:r>
              <a:rPr lang="zh-CN" altLang="en-US" sz="2800" dirty="0">
                <a:latin typeface="+mn-ea"/>
                <a:ea typeface="+mn-ea"/>
              </a:rPr>
              <a:t>全面战略合作伙伴关系</a:t>
            </a:r>
            <a:endParaRPr lang="en-US" altLang="zh-CN" sz="2800" dirty="0">
              <a:latin typeface="+mn-ea"/>
              <a:ea typeface="+mn-ea"/>
            </a:endParaRPr>
          </a:p>
          <a:p>
            <a:pPr marL="90488" indent="-90488">
              <a:buFont typeface="Arial" panose="020B0604020202020204" pitchFamily="34" charset="0"/>
              <a:buChar char="•"/>
            </a:pPr>
            <a:r>
              <a:rPr lang="zh-CN" altLang="en-US" sz="2800" dirty="0">
                <a:latin typeface="+mn-ea"/>
              </a:rPr>
              <a:t>为中东的和平稳定注入了新能量，为中东的发展带来了新机遇</a:t>
            </a:r>
            <a:endParaRPr lang="en-US" altLang="zh-CN" sz="2800" dirty="0">
              <a:latin typeface="+mn-ea"/>
            </a:endParaRPr>
          </a:p>
          <a:p>
            <a:pPr marL="90488" indent="-90488">
              <a:buFont typeface="Arial" panose="020B0604020202020204" pitchFamily="34" charset="0"/>
              <a:buChar char="•"/>
            </a:pPr>
            <a:r>
              <a:rPr lang="zh-CN" altLang="en-US" sz="2800" dirty="0">
                <a:latin typeface="+mn-ea"/>
              </a:rPr>
              <a:t>中国</a:t>
            </a:r>
            <a:r>
              <a:rPr lang="en-US" altLang="zh-CN" sz="2800" dirty="0">
                <a:latin typeface="+mn-ea"/>
              </a:rPr>
              <a:t>”</a:t>
            </a:r>
            <a:r>
              <a:rPr lang="zh-CN" altLang="en-US" sz="2800" dirty="0">
                <a:latin typeface="+mn-ea"/>
              </a:rPr>
              <a:t>走出去</a:t>
            </a:r>
            <a:r>
              <a:rPr lang="en-US" altLang="zh-CN" sz="2800" dirty="0">
                <a:latin typeface="+mn-ea"/>
              </a:rPr>
              <a:t>”</a:t>
            </a:r>
            <a:r>
              <a:rPr lang="zh-CN" altLang="en-US" sz="2800" dirty="0">
                <a:latin typeface="+mn-ea"/>
              </a:rPr>
              <a:t>战略</a:t>
            </a:r>
            <a:endParaRPr lang="en-US" altLang="zh-CN" sz="2800" dirty="0">
              <a:latin typeface="+mn-ea"/>
            </a:endParaRPr>
          </a:p>
          <a:p>
            <a:pPr marL="90488" indent="-90488">
              <a:buFont typeface="Arial" panose="020B0604020202020204" pitchFamily="34" charset="0"/>
              <a:buChar char="•"/>
            </a:pPr>
            <a:r>
              <a:rPr lang="zh-CN" altLang="en-US" sz="2800" dirty="0">
                <a:latin typeface="+mn-ea"/>
              </a:rPr>
              <a:t>推动非洲的</a:t>
            </a:r>
            <a:r>
              <a:rPr lang="en-US" altLang="zh-CN" sz="2800" dirty="0">
                <a:latin typeface="+mn-ea"/>
              </a:rPr>
              <a:t>”</a:t>
            </a:r>
            <a:r>
              <a:rPr lang="zh-CN" altLang="en-US" sz="2800" dirty="0">
                <a:latin typeface="+mn-ea"/>
              </a:rPr>
              <a:t>三网一化</a:t>
            </a:r>
            <a:r>
              <a:rPr lang="en-US" altLang="zh-CN" sz="2800" dirty="0">
                <a:latin typeface="+mn-ea"/>
              </a:rPr>
              <a:t>”</a:t>
            </a:r>
            <a:r>
              <a:rPr lang="zh-CN" altLang="en-US" sz="2800" dirty="0">
                <a:latin typeface="+mn-ea"/>
              </a:rPr>
              <a:t>建设</a:t>
            </a:r>
            <a:endParaRPr lang="en-US" altLang="zh-CN" sz="2800" dirty="0">
              <a:latin typeface="+mn-ea"/>
            </a:endParaRPr>
          </a:p>
          <a:p>
            <a:pPr marL="90488" indent="-90488">
              <a:buFont typeface="Arial" panose="020B0604020202020204" pitchFamily="34" charset="0"/>
              <a:buChar char="•"/>
            </a:pPr>
            <a:endParaRPr lang="en-US" altLang="zh-CN" dirty="0">
              <a:latin typeface="+mn-ea"/>
              <a:ea typeface="+mn-ea"/>
            </a:endParaRPr>
          </a:p>
        </p:txBody>
      </p:sp>
      <p:sp>
        <p:nvSpPr>
          <p:cNvPr id="22" name="圆角矩形 7">
            <a:extLst>
              <a:ext uri="{FF2B5EF4-FFF2-40B4-BE49-F238E27FC236}">
                <a16:creationId xmlns:a16="http://schemas.microsoft.com/office/drawing/2014/main" id="{1FAB7A62-B145-44FA-981A-9F44BA556E14}"/>
              </a:ext>
            </a:extLst>
          </p:cNvPr>
          <p:cNvSpPr/>
          <p:nvPr/>
        </p:nvSpPr>
        <p:spPr>
          <a:xfrm>
            <a:off x="235872" y="1203598"/>
            <a:ext cx="8496944" cy="2950003"/>
          </a:xfrm>
          <a:prstGeom prst="roundRect">
            <a:avLst>
              <a:gd name="adj" fmla="val 9450"/>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9802174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heel(1)">
                                      <p:cBhvr>
                                        <p:cTn id="7" dur="8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l="-13000" r="-13000"/>
          </a:stretch>
        </a:blipFill>
        <a:effectLst/>
      </p:bgPr>
    </p:bg>
    <p:spTree>
      <p:nvGrpSpPr>
        <p:cNvPr id="1" name=""/>
        <p:cNvGrpSpPr/>
        <p:nvPr/>
      </p:nvGrpSpPr>
      <p:grpSpPr>
        <a:xfrm>
          <a:off x="0" y="0"/>
          <a:ext cx="0" cy="0"/>
          <a:chOff x="0" y="0"/>
          <a:chExt cx="0" cy="0"/>
        </a:xfrm>
      </p:grpSpPr>
      <p:grpSp>
        <p:nvGrpSpPr>
          <p:cNvPr id="79" name="Group 25"/>
          <p:cNvGrpSpPr/>
          <p:nvPr/>
        </p:nvGrpSpPr>
        <p:grpSpPr>
          <a:xfrm>
            <a:off x="0" y="5078332"/>
            <a:ext cx="9144000" cy="71120"/>
            <a:chOff x="0" y="3474720"/>
            <a:chExt cx="10261600" cy="71120"/>
          </a:xfrm>
        </p:grpSpPr>
        <p:sp>
          <p:nvSpPr>
            <p:cNvPr id="80" name="Rectangle 26"/>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Rectangle 27"/>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2" name="Rectangle 28"/>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3" name="Rectangle 29"/>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4" name="Rectangle 30"/>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3" name="4分钟速览《大国外交》第一集《大道之行》[高清版]">
            <a:hlinkClick r:id="" action="ppaction://media"/>
            <a:extLst>
              <a:ext uri="{FF2B5EF4-FFF2-40B4-BE49-F238E27FC236}">
                <a16:creationId xmlns:a16="http://schemas.microsoft.com/office/drawing/2014/main" id="{B4C52E26-745C-4284-9F40-9920329EF6C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39552" y="771550"/>
            <a:ext cx="7848872" cy="3772813"/>
          </a:xfrm>
          <a:prstGeom prst="rect">
            <a:avLst/>
          </a:prstGeom>
        </p:spPr>
      </p:pic>
      <p:sp>
        <p:nvSpPr>
          <p:cNvPr id="4" name="文本框 3">
            <a:extLst>
              <a:ext uri="{FF2B5EF4-FFF2-40B4-BE49-F238E27FC236}">
                <a16:creationId xmlns:a16="http://schemas.microsoft.com/office/drawing/2014/main" id="{070904DD-0F1F-468D-B33E-A7B67984E536}"/>
              </a:ext>
            </a:extLst>
          </p:cNvPr>
          <p:cNvSpPr txBox="1"/>
          <p:nvPr/>
        </p:nvSpPr>
        <p:spPr>
          <a:xfrm>
            <a:off x="395536" y="267494"/>
            <a:ext cx="3888432" cy="246221"/>
          </a:xfrm>
          <a:prstGeom prst="rect">
            <a:avLst/>
          </a:prstGeom>
          <a:noFill/>
        </p:spPr>
        <p:txBody>
          <a:bodyPr wrap="square" lIns="0" tIns="0" rIns="0" bIns="0" rtlCol="0">
            <a:spAutoFit/>
          </a:bodyPr>
          <a:lstStyle/>
          <a:p>
            <a:r>
              <a:rPr lang="zh-CN" altLang="en-US" sz="1600" b="1" dirty="0">
                <a:solidFill>
                  <a:schemeClr val="accent6"/>
                </a:solidFill>
                <a:latin typeface="微软雅黑" pitchFamily="34" charset="-122"/>
                <a:ea typeface="微软雅黑" pitchFamily="34" charset="-122"/>
              </a:rPr>
              <a:t>视频资料：大国外交之大道之行</a:t>
            </a:r>
          </a:p>
        </p:txBody>
      </p:sp>
    </p:spTree>
    <p:extLst>
      <p:ext uri="{BB962C8B-B14F-4D97-AF65-F5344CB8AC3E}">
        <p14:creationId xmlns:p14="http://schemas.microsoft.com/office/powerpoint/2010/main" val="2787011149"/>
      </p:ext>
    </p:extLst>
  </p:cSld>
  <p:clrMapOvr>
    <a:masterClrMapping/>
  </p:clrMapOvr>
  <p:transition spd="slow" advTm="0">
    <p:pull/>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7288456"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视全球治理为中国施展大有可为的外交大舞台</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7524328" y="363825"/>
            <a:ext cx="1512168" cy="263709"/>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77454C23-6F77-4088-9F33-A245D089DA19}"/>
              </a:ext>
            </a:extLst>
          </p:cNvPr>
          <p:cNvSpPr txBox="1"/>
          <p:nvPr/>
        </p:nvSpPr>
        <p:spPr>
          <a:xfrm>
            <a:off x="323528" y="1275606"/>
            <a:ext cx="7776864" cy="1138260"/>
          </a:xfrm>
          <a:prstGeom prst="rect">
            <a:avLst/>
          </a:prstGeom>
          <a:noFill/>
        </p:spPr>
        <p:txBody>
          <a:bodyPr wrap="square" lIns="0" tIns="0" rIns="0" bIns="0" rtlCol="0">
            <a:spAutoFit/>
          </a:bodyPr>
          <a:lstStyle/>
          <a:p>
            <a:pPr marL="285750" indent="-285750">
              <a:lnSpc>
                <a:spcPct val="200000"/>
              </a:lnSpc>
              <a:buFont typeface="Wingdings" panose="05000000000000000000" pitchFamily="2" charset="2"/>
              <a:buChar char="Ø"/>
            </a:pPr>
            <a:r>
              <a:rPr lang="zh-CN" altLang="en-US" sz="2000" dirty="0">
                <a:latin typeface="微软雅黑" pitchFamily="34" charset="-122"/>
                <a:ea typeface="微软雅黑" pitchFamily="34" charset="-122"/>
              </a:rPr>
              <a:t>较之之前，中国参与全球治理更加</a:t>
            </a: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有为</a:t>
            </a:r>
            <a:r>
              <a:rPr lang="en-US" altLang="zh-CN" sz="2000" dirty="0">
                <a:latin typeface="微软雅黑" pitchFamily="34" charset="-122"/>
                <a:ea typeface="微软雅黑" pitchFamily="34" charset="-122"/>
              </a:rPr>
              <a:t>”</a:t>
            </a:r>
            <a:r>
              <a:rPr lang="zh-CN" altLang="en-US" sz="2000" dirty="0">
                <a:latin typeface="微软雅黑" pitchFamily="34" charset="-122"/>
                <a:ea typeface="微软雅黑" pitchFamily="34" charset="-122"/>
              </a:rPr>
              <a:t>；</a:t>
            </a:r>
            <a:endParaRPr lang="en-US" altLang="zh-CN" sz="2000" dirty="0">
              <a:latin typeface="微软雅黑" pitchFamily="34" charset="-122"/>
              <a:ea typeface="微软雅黑" pitchFamily="34" charset="-122"/>
            </a:endParaRPr>
          </a:p>
          <a:p>
            <a:pPr marL="285750" indent="-285750">
              <a:lnSpc>
                <a:spcPct val="200000"/>
              </a:lnSpc>
              <a:buFont typeface="Wingdings" panose="05000000000000000000" pitchFamily="2" charset="2"/>
              <a:buChar char="Ø"/>
            </a:pPr>
            <a:r>
              <a:rPr lang="zh-CN" altLang="en-US" sz="2000" dirty="0">
                <a:latin typeface="微软雅黑" pitchFamily="34" charset="-122"/>
                <a:ea typeface="微软雅黑" pitchFamily="34" charset="-122"/>
              </a:rPr>
              <a:t>中国参与全球治理也更加“有位”。</a:t>
            </a:r>
          </a:p>
        </p:txBody>
      </p:sp>
    </p:spTree>
    <p:extLst>
      <p:ext uri="{BB962C8B-B14F-4D97-AF65-F5344CB8AC3E}">
        <p14:creationId xmlns:p14="http://schemas.microsoft.com/office/powerpoint/2010/main" val="549107469"/>
      </p:ext>
    </p:extLst>
  </p:cSld>
  <p:clrMapOvr>
    <a:masterClrMapping/>
  </p:clrMapOvr>
  <p:transition spd="slow" advTm="0">
    <p:pull/>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6064320"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以“一带一路”建设为新的进取方向</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8" name="Straight Connector 2">
            <a:extLst>
              <a:ext uri="{FF2B5EF4-FFF2-40B4-BE49-F238E27FC236}">
                <a16:creationId xmlns:a16="http://schemas.microsoft.com/office/drawing/2014/main" id="{4FE9974E-F1C5-4322-B339-F1802F31B746}"/>
              </a:ext>
            </a:extLst>
          </p:cNvPr>
          <p:cNvCxnSpPr/>
          <p:nvPr/>
        </p:nvCxnSpPr>
        <p:spPr>
          <a:xfrm>
            <a:off x="4852763" y="1794159"/>
            <a:ext cx="0" cy="2042096"/>
          </a:xfrm>
          <a:prstGeom prst="line">
            <a:avLst/>
          </a:prstGeom>
          <a:ln w="127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sp>
        <p:nvSpPr>
          <p:cNvPr id="19" name="TextBox 39">
            <a:extLst>
              <a:ext uri="{FF2B5EF4-FFF2-40B4-BE49-F238E27FC236}">
                <a16:creationId xmlns:a16="http://schemas.microsoft.com/office/drawing/2014/main" id="{0520C0F8-906D-4B62-B8A1-2C472E58A2EB}"/>
              </a:ext>
            </a:extLst>
          </p:cNvPr>
          <p:cNvSpPr txBox="1"/>
          <p:nvPr/>
        </p:nvSpPr>
        <p:spPr>
          <a:xfrm>
            <a:off x="5076056" y="2031984"/>
            <a:ext cx="3168352" cy="2286780"/>
          </a:xfrm>
          <a:prstGeom prst="rect">
            <a:avLst/>
          </a:prstGeom>
          <a:noFill/>
        </p:spPr>
        <p:txBody>
          <a:bodyPr wrap="square" lIns="0" rIns="0" bIns="0" rtlCol="0">
            <a:spAutoFit/>
          </a:bodyPr>
          <a:lstStyle/>
          <a:p>
            <a:pPr algn="just">
              <a:lnSpc>
                <a:spcPct val="130000"/>
              </a:lnSpc>
            </a:pPr>
            <a:r>
              <a:rPr lang="zh-CN" altLang="en-US" sz="1600" dirty="0">
                <a:solidFill>
                  <a:schemeClr val="tx1">
                    <a:lumMod val="75000"/>
                    <a:lumOff val="25000"/>
                  </a:schemeClr>
                </a:solidFill>
                <a:latin typeface="微软雅黑" pitchFamily="34" charset="-122"/>
                <a:ea typeface="微软雅黑" panose="020B0503020204020204" pitchFamily="34" charset="-122"/>
              </a:rPr>
              <a:t>第三世界国家情况非常复杂，条件比较艰苦，我们要推动和实现“一带一路”建设，恐怕是人类历史上近几百年来，西方想都没有想过，也没有做过的事情。西方的非政府组织、联合国相关机构一直希望推动第三世界国家的发展。</a:t>
            </a:r>
            <a:endParaRPr lang="en-US" altLang="zh-CN" sz="1400" dirty="0">
              <a:solidFill>
                <a:schemeClr val="tx1">
                  <a:lumMod val="75000"/>
                  <a:lumOff val="25000"/>
                </a:schemeClr>
              </a:solidFill>
              <a:latin typeface="微软雅黑" pitchFamily="34" charset="-122"/>
              <a:ea typeface="微软雅黑" panose="020B0503020204020204" pitchFamily="34" charset="-122"/>
            </a:endParaRPr>
          </a:p>
        </p:txBody>
      </p:sp>
      <p:sp>
        <p:nvSpPr>
          <p:cNvPr id="20" name="TextBox 59">
            <a:extLst>
              <a:ext uri="{FF2B5EF4-FFF2-40B4-BE49-F238E27FC236}">
                <a16:creationId xmlns:a16="http://schemas.microsoft.com/office/drawing/2014/main" id="{3F71EA8D-D91B-48B9-BDF6-7EE3DEF07AA0}"/>
              </a:ext>
            </a:extLst>
          </p:cNvPr>
          <p:cNvSpPr txBox="1"/>
          <p:nvPr/>
        </p:nvSpPr>
        <p:spPr>
          <a:xfrm>
            <a:off x="2416557" y="2303814"/>
            <a:ext cx="2299459" cy="1154162"/>
          </a:xfrm>
          <a:prstGeom prst="rect">
            <a:avLst/>
          </a:prstGeom>
          <a:noFill/>
        </p:spPr>
        <p:txBody>
          <a:bodyPr wrap="square" lIns="0" rIns="0" bIns="0" rtlCol="0">
            <a:spAutoFit/>
          </a:bodyPr>
          <a:lstStyle/>
          <a:p>
            <a:pPr algn="just"/>
            <a:r>
              <a:rPr lang="zh-CN" altLang="en-US" b="1" dirty="0">
                <a:solidFill>
                  <a:schemeClr val="accent2"/>
                </a:solidFill>
                <a:latin typeface="微软雅黑" panose="020B0503020204020204" pitchFamily="34" charset="-122"/>
                <a:ea typeface="微软雅黑" panose="020B0503020204020204" pitchFamily="34" charset="-122"/>
                <a:cs typeface="Helvetica Neue"/>
              </a:rPr>
              <a:t>第一，“一带一路”是人类有史以来第一次面向广大发展中国家提出的大规模发展倡议。</a:t>
            </a:r>
            <a:endParaRPr lang="en-US" b="1" dirty="0">
              <a:solidFill>
                <a:schemeClr val="accent2"/>
              </a:solidFill>
              <a:latin typeface="微软雅黑" panose="020B0503020204020204" pitchFamily="34" charset="-122"/>
              <a:ea typeface="微软雅黑" panose="020B0503020204020204" pitchFamily="34" charset="-122"/>
              <a:cs typeface="Helvetica Neue"/>
            </a:endParaRPr>
          </a:p>
        </p:txBody>
      </p:sp>
      <p:grpSp>
        <p:nvGrpSpPr>
          <p:cNvPr id="21" name="Group 19">
            <a:extLst>
              <a:ext uri="{FF2B5EF4-FFF2-40B4-BE49-F238E27FC236}">
                <a16:creationId xmlns:a16="http://schemas.microsoft.com/office/drawing/2014/main" id="{BBBFBA35-523F-488B-90FB-7D5D0F8BA80B}"/>
              </a:ext>
            </a:extLst>
          </p:cNvPr>
          <p:cNvGrpSpPr/>
          <p:nvPr/>
        </p:nvGrpSpPr>
        <p:grpSpPr>
          <a:xfrm>
            <a:off x="2425701" y="2031984"/>
            <a:ext cx="273690" cy="211944"/>
            <a:chOff x="3541647" y="181442"/>
            <a:chExt cx="1055694" cy="817522"/>
          </a:xfrm>
          <a:solidFill>
            <a:schemeClr val="accent2"/>
          </a:solidFill>
        </p:grpSpPr>
        <p:sp>
          <p:nvSpPr>
            <p:cNvPr id="26" name="Rectangle 20">
              <a:extLst>
                <a:ext uri="{FF2B5EF4-FFF2-40B4-BE49-F238E27FC236}">
                  <a16:creationId xmlns:a16="http://schemas.microsoft.com/office/drawing/2014/main" id="{4B5763C5-42FB-4556-AD8C-1D3ACC629E33}"/>
                </a:ext>
              </a:extLst>
            </p:cNvPr>
            <p:cNvSpPr/>
            <p:nvPr/>
          </p:nvSpPr>
          <p:spPr>
            <a:xfrm>
              <a:off x="3549536" y="181442"/>
              <a:ext cx="1028814" cy="473329"/>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微软雅黑" panose="020B0503020204020204" pitchFamily="34" charset="-122"/>
                <a:ea typeface="微软雅黑" panose="020B0503020204020204" pitchFamily="34" charset="-122"/>
                <a:cs typeface="Helvetica Neue"/>
              </a:endParaRPr>
            </a:p>
          </p:txBody>
        </p:sp>
        <p:sp>
          <p:nvSpPr>
            <p:cNvPr id="27" name="Isosceles Triangle 21">
              <a:extLst>
                <a:ext uri="{FF2B5EF4-FFF2-40B4-BE49-F238E27FC236}">
                  <a16:creationId xmlns:a16="http://schemas.microsoft.com/office/drawing/2014/main" id="{F12879B1-FFDE-4347-8DDD-196FA2B4E935}"/>
                </a:ext>
              </a:extLst>
            </p:cNvPr>
            <p:cNvSpPr/>
            <p:nvPr/>
          </p:nvSpPr>
          <p:spPr>
            <a:xfrm rot="10800000">
              <a:off x="3541647" y="643968"/>
              <a:ext cx="1055694" cy="354996"/>
            </a:xfrm>
            <a:prstGeom prst="triangle">
              <a:avLst/>
            </a:prstGeom>
            <a:grp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latin typeface="微软雅黑" panose="020B0503020204020204" pitchFamily="34" charset="-122"/>
                <a:ea typeface="微软雅黑" panose="020B0503020204020204" pitchFamily="34" charset="-122"/>
                <a:cs typeface="Helvetica Neue"/>
              </a:endParaRPr>
            </a:p>
          </p:txBody>
        </p:sp>
      </p:grpSp>
      <p:cxnSp>
        <p:nvCxnSpPr>
          <p:cNvPr id="28" name="Straight Connector 38">
            <a:extLst>
              <a:ext uri="{FF2B5EF4-FFF2-40B4-BE49-F238E27FC236}">
                <a16:creationId xmlns:a16="http://schemas.microsoft.com/office/drawing/2014/main" id="{67C5E440-C5BF-4E07-9856-675F04D3E0D7}"/>
              </a:ext>
            </a:extLst>
          </p:cNvPr>
          <p:cNvCxnSpPr/>
          <p:nvPr/>
        </p:nvCxnSpPr>
        <p:spPr>
          <a:xfrm>
            <a:off x="2211278" y="1719930"/>
            <a:ext cx="0" cy="2116309"/>
          </a:xfrm>
          <a:prstGeom prst="line">
            <a:avLst/>
          </a:prstGeom>
          <a:ln w="12700" cmpd="sng">
            <a:solidFill>
              <a:schemeClr val="bg1">
                <a:lumMod val="85000"/>
              </a:schemeClr>
            </a:solidFill>
          </a:ln>
          <a:effectLst/>
        </p:spPr>
        <p:style>
          <a:lnRef idx="2">
            <a:schemeClr val="accent1"/>
          </a:lnRef>
          <a:fillRef idx="0">
            <a:schemeClr val="accent1"/>
          </a:fillRef>
          <a:effectRef idx="1">
            <a:schemeClr val="accent1"/>
          </a:effectRef>
          <a:fontRef idx="minor">
            <a:schemeClr val="tx1"/>
          </a:fontRef>
        </p:style>
      </p:cxnSp>
      <p:grpSp>
        <p:nvGrpSpPr>
          <p:cNvPr id="29" name="组合 28">
            <a:extLst>
              <a:ext uri="{FF2B5EF4-FFF2-40B4-BE49-F238E27FC236}">
                <a16:creationId xmlns:a16="http://schemas.microsoft.com/office/drawing/2014/main" id="{56FC8FB3-EDB5-49D2-82EE-07C8E3E84564}"/>
              </a:ext>
            </a:extLst>
          </p:cNvPr>
          <p:cNvGrpSpPr/>
          <p:nvPr/>
        </p:nvGrpSpPr>
        <p:grpSpPr>
          <a:xfrm>
            <a:off x="481610" y="2005528"/>
            <a:ext cx="1569933" cy="1341212"/>
            <a:chOff x="346045" y="1993653"/>
            <a:chExt cx="1569933" cy="1341212"/>
          </a:xfrm>
        </p:grpSpPr>
        <p:pic>
          <p:nvPicPr>
            <p:cNvPr id="30" name="图片占位符 5">
              <a:extLst>
                <a:ext uri="{FF2B5EF4-FFF2-40B4-BE49-F238E27FC236}">
                  <a16:creationId xmlns:a16="http://schemas.microsoft.com/office/drawing/2014/main" id="{1B235CDC-DFD2-4CC5-8147-EFC5C8BAA18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46045" y="1993653"/>
              <a:ext cx="1569933" cy="1341212"/>
            </a:xfrm>
            <a:prstGeom prst="ellipse">
              <a:avLst/>
            </a:prstGeom>
            <a:ln w="57150">
              <a:gradFill>
                <a:gsLst>
                  <a:gs pos="0">
                    <a:schemeClr val="bg1"/>
                  </a:gs>
                  <a:gs pos="100000">
                    <a:schemeClr val="bg1">
                      <a:lumMod val="85000"/>
                    </a:schemeClr>
                  </a:gs>
                </a:gsLst>
                <a:lin ang="5400000" scaled="0"/>
              </a:gradFill>
            </a:ln>
            <a:effectLst>
              <a:outerShdw blurRad="228600" dist="114300" dir="6840000" sx="99000" sy="99000" algn="tl" rotWithShape="0">
                <a:prstClr val="black">
                  <a:alpha val="40000"/>
                </a:prstClr>
              </a:outerShdw>
            </a:effectLst>
          </p:spPr>
        </p:pic>
        <p:pic>
          <p:nvPicPr>
            <p:cNvPr id="32" name="图片 31">
              <a:extLst>
                <a:ext uri="{FF2B5EF4-FFF2-40B4-BE49-F238E27FC236}">
                  <a16:creationId xmlns:a16="http://schemas.microsoft.com/office/drawing/2014/main" id="{6C3A1482-8BB2-4B60-83D0-7314834B39EA}"/>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1019" r="8657"/>
            <a:stretch/>
          </p:blipFill>
          <p:spPr>
            <a:xfrm>
              <a:off x="379410" y="1993653"/>
              <a:ext cx="1512019" cy="1341212"/>
            </a:xfrm>
            <a:prstGeom prst="ellipse">
              <a:avLst/>
            </a:prstGeom>
            <a:ln>
              <a:noFill/>
            </a:ln>
            <a:effectLst>
              <a:outerShdw blurRad="292100" dist="139700" dir="2700000" algn="tl" rotWithShape="0">
                <a:srgbClr val="333333">
                  <a:alpha val="65000"/>
                </a:srgbClr>
              </a:outerShdw>
            </a:effectLst>
          </p:spPr>
        </p:pic>
      </p:grpSp>
    </p:spTree>
    <p:extLst>
      <p:ext uri="{BB962C8B-B14F-4D97-AF65-F5344CB8AC3E}">
        <p14:creationId xmlns:p14="http://schemas.microsoft.com/office/powerpoint/2010/main" val="3745556679"/>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anim calcmode="lin" valueType="num">
                                      <p:cBhvr>
                                        <p:cTn id="8" dur="500" fill="hold"/>
                                        <p:tgtEl>
                                          <p:spTgt spid="28"/>
                                        </p:tgtEl>
                                        <p:attrNameLst>
                                          <p:attrName>ppt_x</p:attrName>
                                        </p:attrNameLst>
                                      </p:cBhvr>
                                      <p:tavLst>
                                        <p:tav tm="0">
                                          <p:val>
                                            <p:strVal val="#ppt_x"/>
                                          </p:val>
                                        </p:tav>
                                        <p:tav tm="100000">
                                          <p:val>
                                            <p:strVal val="#ppt_x"/>
                                          </p:val>
                                        </p:tav>
                                      </p:tavLst>
                                    </p:anim>
                                    <p:anim calcmode="lin" valueType="num">
                                      <p:cBhvr>
                                        <p:cTn id="9" dur="450" decel="100000" fill="hold"/>
                                        <p:tgtEl>
                                          <p:spTgt spid="28"/>
                                        </p:tgtEl>
                                        <p:attrNameLst>
                                          <p:attrName>ppt_y</p:attrName>
                                        </p:attrNameLst>
                                      </p:cBhvr>
                                      <p:tavLst>
                                        <p:tav tm="0">
                                          <p:val>
                                            <p:strVal val="#ppt_y+1"/>
                                          </p:val>
                                        </p:tav>
                                        <p:tav tm="100000">
                                          <p:val>
                                            <p:strVal val="#ppt_y-.03"/>
                                          </p:val>
                                        </p:tav>
                                      </p:tavLst>
                                    </p:anim>
                                    <p:anim calcmode="lin" valueType="num">
                                      <p:cBhvr>
                                        <p:cTn id="10" dur="50" accel="100000" fill="hold">
                                          <p:stCondLst>
                                            <p:cond delay="450"/>
                                          </p:stCondLst>
                                        </p:cTn>
                                        <p:tgtEl>
                                          <p:spTgt spid="28"/>
                                        </p:tgtEl>
                                        <p:attrNameLst>
                                          <p:attrName>ppt_y</p:attrName>
                                        </p:attrNameLst>
                                      </p:cBhvr>
                                      <p:tavLst>
                                        <p:tav tm="0">
                                          <p:val>
                                            <p:strVal val="#ppt_y-.03"/>
                                          </p:val>
                                        </p:tav>
                                        <p:tav tm="100000">
                                          <p:val>
                                            <p:strVal val="#ppt_y"/>
                                          </p:val>
                                        </p:tav>
                                      </p:tavLst>
                                    </p:anim>
                                  </p:childTnLst>
                                </p:cTn>
                              </p:par>
                            </p:childTnLst>
                          </p:cTn>
                        </p:par>
                        <p:par>
                          <p:cTn id="11" fill="hold">
                            <p:stCondLst>
                              <p:cond delay="500"/>
                            </p:stCondLst>
                            <p:childTnLst>
                              <p:par>
                                <p:cTn id="12" presetID="53" presetClass="entr" presetSubtype="16" fill="hold" grpId="0" nodeType="after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p:cTn id="14" dur="500" fill="hold"/>
                                        <p:tgtEl>
                                          <p:spTgt spid="20"/>
                                        </p:tgtEl>
                                        <p:attrNameLst>
                                          <p:attrName>ppt_w</p:attrName>
                                        </p:attrNameLst>
                                      </p:cBhvr>
                                      <p:tavLst>
                                        <p:tav tm="0">
                                          <p:val>
                                            <p:fltVal val="0"/>
                                          </p:val>
                                        </p:tav>
                                        <p:tav tm="100000">
                                          <p:val>
                                            <p:strVal val="#ppt_w"/>
                                          </p:val>
                                        </p:tav>
                                      </p:tavLst>
                                    </p:anim>
                                    <p:anim calcmode="lin" valueType="num">
                                      <p:cBhvr>
                                        <p:cTn id="15" dur="500" fill="hold"/>
                                        <p:tgtEl>
                                          <p:spTgt spid="20"/>
                                        </p:tgtEl>
                                        <p:attrNameLst>
                                          <p:attrName>ppt_h</p:attrName>
                                        </p:attrNameLst>
                                      </p:cBhvr>
                                      <p:tavLst>
                                        <p:tav tm="0">
                                          <p:val>
                                            <p:fltVal val="0"/>
                                          </p:val>
                                        </p:tav>
                                        <p:tav tm="100000">
                                          <p:val>
                                            <p:strVal val="#ppt_h"/>
                                          </p:val>
                                        </p:tav>
                                      </p:tavLst>
                                    </p:anim>
                                    <p:animEffect transition="in" filter="fade">
                                      <p:cBhvr>
                                        <p:cTn id="16" dur="500"/>
                                        <p:tgtEl>
                                          <p:spTgt spid="20"/>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21"/>
                                        </p:tgtEl>
                                        <p:attrNameLst>
                                          <p:attrName>style.visibility</p:attrName>
                                        </p:attrNameLst>
                                      </p:cBhvr>
                                      <p:to>
                                        <p:strVal val="visible"/>
                                      </p:to>
                                    </p:set>
                                    <p:anim calcmode="lin" valueType="num">
                                      <p:cBhvr>
                                        <p:cTn id="20" dur="250" fill="hold"/>
                                        <p:tgtEl>
                                          <p:spTgt spid="21"/>
                                        </p:tgtEl>
                                        <p:attrNameLst>
                                          <p:attrName>ppt_w</p:attrName>
                                        </p:attrNameLst>
                                      </p:cBhvr>
                                      <p:tavLst>
                                        <p:tav tm="0">
                                          <p:val>
                                            <p:fltVal val="0"/>
                                          </p:val>
                                        </p:tav>
                                        <p:tav tm="100000">
                                          <p:val>
                                            <p:strVal val="#ppt_w"/>
                                          </p:val>
                                        </p:tav>
                                      </p:tavLst>
                                    </p:anim>
                                    <p:anim calcmode="lin" valueType="num">
                                      <p:cBhvr>
                                        <p:cTn id="21" dur="250" fill="hold"/>
                                        <p:tgtEl>
                                          <p:spTgt spid="21"/>
                                        </p:tgtEl>
                                        <p:attrNameLst>
                                          <p:attrName>ppt_h</p:attrName>
                                        </p:attrNameLst>
                                      </p:cBhvr>
                                      <p:tavLst>
                                        <p:tav tm="0">
                                          <p:val>
                                            <p:fltVal val="0"/>
                                          </p:val>
                                        </p:tav>
                                        <p:tav tm="100000">
                                          <p:val>
                                            <p:strVal val="#ppt_h"/>
                                          </p:val>
                                        </p:tav>
                                      </p:tavLst>
                                    </p:anim>
                                    <p:animEffect transition="in" filter="fade">
                                      <p:cBhvr>
                                        <p:cTn id="22" dur="250"/>
                                        <p:tgtEl>
                                          <p:spTgt spid="21"/>
                                        </p:tgtEl>
                                      </p:cBhvr>
                                    </p:animEffect>
                                  </p:childTnLst>
                                </p:cTn>
                              </p:par>
                            </p:childTnLst>
                          </p:cTn>
                        </p:par>
                        <p:par>
                          <p:cTn id="23" fill="hold">
                            <p:stCondLst>
                              <p:cond delay="1250"/>
                            </p:stCondLst>
                            <p:childTnLst>
                              <p:par>
                                <p:cTn id="24" presetID="37" presetClass="entr" presetSubtype="0" fill="hold" nodeType="after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anim calcmode="lin" valueType="num">
                                      <p:cBhvr>
                                        <p:cTn id="27" dur="500" fill="hold"/>
                                        <p:tgtEl>
                                          <p:spTgt spid="18"/>
                                        </p:tgtEl>
                                        <p:attrNameLst>
                                          <p:attrName>ppt_x</p:attrName>
                                        </p:attrNameLst>
                                      </p:cBhvr>
                                      <p:tavLst>
                                        <p:tav tm="0">
                                          <p:val>
                                            <p:strVal val="#ppt_x"/>
                                          </p:val>
                                        </p:tav>
                                        <p:tav tm="100000">
                                          <p:val>
                                            <p:strVal val="#ppt_x"/>
                                          </p:val>
                                        </p:tav>
                                      </p:tavLst>
                                    </p:anim>
                                    <p:anim calcmode="lin" valueType="num">
                                      <p:cBhvr>
                                        <p:cTn id="28" dur="450" decel="100000" fill="hold"/>
                                        <p:tgtEl>
                                          <p:spTgt spid="18"/>
                                        </p:tgtEl>
                                        <p:attrNameLst>
                                          <p:attrName>ppt_y</p:attrName>
                                        </p:attrNameLst>
                                      </p:cBhvr>
                                      <p:tavLst>
                                        <p:tav tm="0">
                                          <p:val>
                                            <p:strVal val="#ppt_y+1"/>
                                          </p:val>
                                        </p:tav>
                                        <p:tav tm="100000">
                                          <p:val>
                                            <p:strVal val="#ppt_y-.03"/>
                                          </p:val>
                                        </p:tav>
                                      </p:tavLst>
                                    </p:anim>
                                    <p:anim calcmode="lin" valueType="num">
                                      <p:cBhvr>
                                        <p:cTn id="29" dur="50" accel="100000" fill="hold">
                                          <p:stCondLst>
                                            <p:cond delay="450"/>
                                          </p:stCondLst>
                                        </p:cTn>
                                        <p:tgtEl>
                                          <p:spTgt spid="18"/>
                                        </p:tgtEl>
                                        <p:attrNameLst>
                                          <p:attrName>ppt_y</p:attrName>
                                        </p:attrNameLst>
                                      </p:cBhvr>
                                      <p:tavLst>
                                        <p:tav tm="0">
                                          <p:val>
                                            <p:strVal val="#ppt_y-.03"/>
                                          </p:val>
                                        </p:tav>
                                        <p:tav tm="100000">
                                          <p:val>
                                            <p:strVal val="#ppt_y"/>
                                          </p:val>
                                        </p:tav>
                                      </p:tavLst>
                                    </p:anim>
                                  </p:childTnLst>
                                </p:cTn>
                              </p:par>
                            </p:childTnLst>
                          </p:cTn>
                        </p:par>
                        <p:par>
                          <p:cTn id="30" fill="hold">
                            <p:stCondLst>
                              <p:cond delay="1750"/>
                            </p:stCondLst>
                            <p:childTnLst>
                              <p:par>
                                <p:cTn id="31" presetID="9" presetClass="entr" presetSubtype="0" fill="hold" grpId="0" nodeType="after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dissolve">
                                      <p:cBhvr>
                                        <p:cTn id="3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87251" y="1605853"/>
            <a:ext cx="4953102" cy="1323439"/>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中国特色大国外交的新气象与新特色</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05</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五</a:t>
            </a:r>
          </a:p>
        </p:txBody>
      </p:sp>
      <p:grpSp>
        <p:nvGrpSpPr>
          <p:cNvPr id="9" name="Group 25">
            <a:extLst>
              <a:ext uri="{FF2B5EF4-FFF2-40B4-BE49-F238E27FC236}">
                <a16:creationId xmlns:a16="http://schemas.microsoft.com/office/drawing/2014/main" id="{35231A97-0D12-4159-AF76-18AE903A0BFB}"/>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87B7BA55-C79E-4EC6-8B44-A114DDB5C516}"/>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68CEF47A-630E-418F-987A-2C7DF91D10D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7027C10D-4D68-4EEF-BE5F-86F32B6354C4}"/>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2F95F923-08D8-483A-B720-98E1DC468B54}"/>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BF9394BF-5DA8-4A8C-AA9C-AF0AC79350DD}"/>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92696247"/>
      </p:ext>
    </p:extLst>
  </p:cSld>
  <p:clrMapOvr>
    <a:masterClrMapping/>
  </p:clrMapOvr>
  <p:transition spd="slow" advTm="0">
    <p:pull/>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39760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更加强调</a:t>
            </a:r>
            <a:r>
              <a:rPr lang="en-US" altLang="zh-CN" sz="2800" b="1" dirty="0">
                <a:solidFill>
                  <a:srgbClr val="C00000"/>
                </a:solidFill>
                <a:latin typeface="微软雅黑" pitchFamily="34" charset="-122"/>
                <a:ea typeface="微软雅黑" pitchFamily="34" charset="-122"/>
              </a:rPr>
              <a:t>”</a:t>
            </a:r>
            <a:r>
              <a:rPr lang="zh-CN" altLang="en-US" sz="2800" b="1" dirty="0">
                <a:solidFill>
                  <a:srgbClr val="C00000"/>
                </a:solidFill>
                <a:latin typeface="微软雅黑" pitchFamily="34" charset="-122"/>
                <a:ea typeface="微软雅黑" pitchFamily="34" charset="-122"/>
              </a:rPr>
              <a:t>底线思维</a:t>
            </a:r>
            <a:r>
              <a:rPr lang="en-US" altLang="zh-CN" sz="2800" b="1" dirty="0">
                <a:solidFill>
                  <a:srgbClr val="C00000"/>
                </a:solidFill>
                <a:latin typeface="微软雅黑" pitchFamily="34" charset="-122"/>
                <a:ea typeface="微软雅黑" pitchFamily="34" charset="-122"/>
              </a:rPr>
              <a:t>”</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19" name="TextBox 39">
            <a:extLst>
              <a:ext uri="{FF2B5EF4-FFF2-40B4-BE49-F238E27FC236}">
                <a16:creationId xmlns:a16="http://schemas.microsoft.com/office/drawing/2014/main" id="{0520C0F8-906D-4B62-B8A1-2C472E58A2EB}"/>
              </a:ext>
            </a:extLst>
          </p:cNvPr>
          <p:cNvSpPr txBox="1"/>
          <p:nvPr/>
        </p:nvSpPr>
        <p:spPr>
          <a:xfrm>
            <a:off x="489248" y="1203598"/>
            <a:ext cx="8115200" cy="1486561"/>
          </a:xfrm>
          <a:prstGeom prst="rect">
            <a:avLst/>
          </a:prstGeom>
          <a:noFill/>
        </p:spPr>
        <p:txBody>
          <a:bodyPr wrap="square" lIns="0" rIns="0" bIns="0" rtlCol="0">
            <a:spAutoFit/>
          </a:bodyPr>
          <a:lstStyle/>
          <a:p>
            <a:pPr marL="285750" indent="-285750" algn="just">
              <a:lnSpc>
                <a:spcPct val="130000"/>
              </a:lnSpc>
              <a:buFont typeface="Wingdings" panose="05000000000000000000" pitchFamily="2" charset="2"/>
              <a:buChar char="Ø"/>
            </a:pPr>
            <a:r>
              <a:rPr lang="zh-CN" altLang="zh-CN" dirty="0"/>
              <a:t>坚定不移地走和平发展道路</a:t>
            </a:r>
            <a:r>
              <a:rPr lang="zh-CN" altLang="en-US" dirty="0"/>
              <a:t>；</a:t>
            </a:r>
            <a:endParaRPr lang="en-US" altLang="zh-CN" dirty="0"/>
          </a:p>
          <a:p>
            <a:pPr marL="285750" indent="-285750" algn="just">
              <a:lnSpc>
                <a:spcPct val="130000"/>
              </a:lnSpc>
              <a:buFont typeface="Wingdings" panose="05000000000000000000" pitchFamily="2" charset="2"/>
              <a:buChar char="Ø"/>
            </a:pPr>
            <a:r>
              <a:rPr lang="zh-CN" altLang="zh-CN" dirty="0"/>
              <a:t>更加明确强调中国的和平发展道路决不能放弃自己的正当权益，决不能牺牲国家核心利益</a:t>
            </a:r>
            <a:r>
              <a:rPr lang="zh-CN" altLang="en-US" dirty="0"/>
              <a:t>；</a:t>
            </a:r>
            <a:endParaRPr lang="en-US" altLang="zh-CN" dirty="0"/>
          </a:p>
          <a:p>
            <a:pPr marL="285750" indent="-285750" algn="just">
              <a:lnSpc>
                <a:spcPct val="130000"/>
              </a:lnSpc>
              <a:buFont typeface="Wingdings" panose="05000000000000000000" pitchFamily="2" charset="2"/>
              <a:buChar char="Ø"/>
            </a:pPr>
            <a:r>
              <a:rPr lang="zh-CN" altLang="zh-CN" dirty="0"/>
              <a:t>强调中国要走和平发展道路，其他国家也都要走和平发展道路。</a:t>
            </a:r>
            <a:endParaRPr lang="en-US" altLang="zh-CN" sz="1400"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2967075613"/>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39760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更加具有进取精神</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19" name="TextBox 39">
            <a:extLst>
              <a:ext uri="{FF2B5EF4-FFF2-40B4-BE49-F238E27FC236}">
                <a16:creationId xmlns:a16="http://schemas.microsoft.com/office/drawing/2014/main" id="{0520C0F8-906D-4B62-B8A1-2C472E58A2EB}"/>
              </a:ext>
            </a:extLst>
          </p:cNvPr>
          <p:cNvSpPr txBox="1"/>
          <p:nvPr/>
        </p:nvSpPr>
        <p:spPr>
          <a:xfrm>
            <a:off x="489248" y="1203598"/>
            <a:ext cx="8187208" cy="2566857"/>
          </a:xfrm>
          <a:prstGeom prst="rect">
            <a:avLst/>
          </a:prstGeom>
          <a:noFill/>
        </p:spPr>
        <p:txBody>
          <a:bodyPr wrap="square" lIns="0" rIns="0" bIns="0" rtlCol="0">
            <a:spAutoFit/>
          </a:bodyPr>
          <a:lstStyle/>
          <a:p>
            <a:pPr marL="285750" indent="-285750" algn="just">
              <a:lnSpc>
                <a:spcPct val="130000"/>
              </a:lnSpc>
              <a:buFont typeface="Wingdings" panose="05000000000000000000" pitchFamily="2" charset="2"/>
              <a:buChar char="Ø"/>
            </a:pPr>
            <a:r>
              <a:rPr lang="zh-CN" altLang="zh-CN" dirty="0"/>
              <a:t>更加积极主动地维护国家安全和领土主权特别是海洋权益，在某些方面、某些领域较为有效地改变了中国长期面临的被动局面；</a:t>
            </a:r>
            <a:endParaRPr lang="en-US" altLang="zh-CN" dirty="0"/>
          </a:p>
          <a:p>
            <a:pPr marL="285750" indent="-285750" algn="just">
              <a:lnSpc>
                <a:spcPct val="130000"/>
              </a:lnSpc>
              <a:buFont typeface="Wingdings" panose="05000000000000000000" pitchFamily="2" charset="2"/>
              <a:buChar char="Ø"/>
            </a:pPr>
            <a:r>
              <a:rPr lang="zh-CN" altLang="zh-CN" dirty="0"/>
              <a:t>在地缘战略谋划方面，谋全局、重运筹，中国的大战略视野更富远见，中国的地缘战略空间得到显著深化拓展；</a:t>
            </a:r>
            <a:endParaRPr lang="en-US" altLang="zh-CN" dirty="0"/>
          </a:p>
          <a:p>
            <a:pPr marL="285750" indent="-285750" algn="just">
              <a:lnSpc>
                <a:spcPct val="130000"/>
              </a:lnSpc>
              <a:buFont typeface="Wingdings" panose="05000000000000000000" pitchFamily="2" charset="2"/>
              <a:buChar char="Ø"/>
            </a:pPr>
            <a:r>
              <a:rPr lang="zh-CN" altLang="zh-CN" dirty="0"/>
              <a:t>积极参与全球治理，着眼于为世界发展和全球治理贡献中国力量和带有中国烙印的公共产品，同时也旨在增加中国在若干重大国际问题上的议题设置权、话语权和在重大国际机制中的地位和影响力。</a:t>
            </a:r>
            <a:endParaRPr lang="en-US" altLang="zh-CN" sz="1400"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1165484340"/>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39760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更加彰显大国责任意识</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6"/>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19" name="TextBox 39">
            <a:extLst>
              <a:ext uri="{FF2B5EF4-FFF2-40B4-BE49-F238E27FC236}">
                <a16:creationId xmlns:a16="http://schemas.microsoft.com/office/drawing/2014/main" id="{0520C0F8-906D-4B62-B8A1-2C472E58A2EB}"/>
              </a:ext>
            </a:extLst>
          </p:cNvPr>
          <p:cNvSpPr txBox="1"/>
          <p:nvPr/>
        </p:nvSpPr>
        <p:spPr>
          <a:xfrm>
            <a:off x="514400" y="1131590"/>
            <a:ext cx="8115200" cy="1078565"/>
          </a:xfrm>
          <a:prstGeom prst="rect">
            <a:avLst/>
          </a:prstGeom>
          <a:noFill/>
        </p:spPr>
        <p:txBody>
          <a:bodyPr wrap="square" lIns="0" rIns="0" bIns="0" rtlCol="0">
            <a:spAutoFit/>
          </a:bodyPr>
          <a:lstStyle/>
          <a:p>
            <a:pPr algn="just">
              <a:lnSpc>
                <a:spcPct val="130000"/>
              </a:lnSpc>
            </a:pPr>
            <a:r>
              <a:rPr lang="zh-CN" altLang="zh-CN" dirty="0"/>
              <a:t>中国更为积极地参与全球事务，更加全面深入地参与全球治理，在推动世界经济增长、实施国际发展援助、维护国际安全，以及应对全球气候变化等领域，承担了与自身实力和国际影响大体相称的国际责任</a:t>
            </a:r>
            <a:r>
              <a:rPr lang="zh-CN" altLang="en-US" dirty="0"/>
              <a:t>。</a:t>
            </a:r>
            <a:endParaRPr lang="en-US" altLang="zh-CN" sz="1400" dirty="0">
              <a:solidFill>
                <a:schemeClr val="tx1">
                  <a:lumMod val="75000"/>
                  <a:lumOff val="25000"/>
                </a:schemeClr>
              </a:solidFill>
              <a:latin typeface="微软雅黑" pitchFamily="34" charset="-122"/>
              <a:ea typeface="微软雅黑" panose="020B0503020204020204" pitchFamily="34" charset="-122"/>
            </a:endParaRPr>
          </a:p>
        </p:txBody>
      </p:sp>
      <p:grpSp>
        <p:nvGrpSpPr>
          <p:cNvPr id="15" name="组合 14">
            <a:extLst>
              <a:ext uri="{FF2B5EF4-FFF2-40B4-BE49-F238E27FC236}">
                <a16:creationId xmlns:a16="http://schemas.microsoft.com/office/drawing/2014/main" id="{82531EF3-A29A-4806-BE57-9EC08B7D8017}"/>
              </a:ext>
            </a:extLst>
          </p:cNvPr>
          <p:cNvGrpSpPr/>
          <p:nvPr/>
        </p:nvGrpSpPr>
        <p:grpSpPr>
          <a:xfrm>
            <a:off x="971600" y="3306687"/>
            <a:ext cx="7941793" cy="1154743"/>
            <a:chOff x="2692480" y="1522269"/>
            <a:chExt cx="4261946" cy="1421650"/>
          </a:xfrm>
        </p:grpSpPr>
        <p:sp>
          <p:nvSpPr>
            <p:cNvPr id="16" name="MH_SubTitle_4">
              <a:extLst>
                <a:ext uri="{FF2B5EF4-FFF2-40B4-BE49-F238E27FC236}">
                  <a16:creationId xmlns:a16="http://schemas.microsoft.com/office/drawing/2014/main" id="{8356C854-6E50-4CC0-8E00-E031349A5358}"/>
                </a:ext>
              </a:extLst>
            </p:cNvPr>
            <p:cNvSpPr/>
            <p:nvPr>
              <p:custDataLst>
                <p:tags r:id="rId1"/>
              </p:custDataLst>
            </p:nvPr>
          </p:nvSpPr>
          <p:spPr>
            <a:xfrm>
              <a:off x="2692480" y="1522269"/>
              <a:ext cx="1172529" cy="1352032"/>
            </a:xfrm>
            <a:custGeom>
              <a:avLst/>
              <a:gdLst>
                <a:gd name="connsiteX0" fmla="*/ 0 w 2033915"/>
                <a:gd name="connsiteY0" fmla="*/ 0 h 2178473"/>
                <a:gd name="connsiteX1" fmla="*/ 2033915 w 2033915"/>
                <a:gd name="connsiteY1" fmla="*/ 0 h 2178473"/>
                <a:gd name="connsiteX2" fmla="*/ 2033915 w 2033915"/>
                <a:gd name="connsiteY2" fmla="*/ 2178473 h 2178473"/>
                <a:gd name="connsiteX3" fmla="*/ 0 w 2033915"/>
                <a:gd name="connsiteY3" fmla="*/ 2178473 h 2178473"/>
                <a:gd name="connsiteX4" fmla="*/ 0 w 2033915"/>
                <a:gd name="connsiteY4" fmla="*/ 0 h 2178473"/>
                <a:gd name="connsiteX0" fmla="*/ 0 w 2033915"/>
                <a:gd name="connsiteY0" fmla="*/ 0 h 2219416"/>
                <a:gd name="connsiteX1" fmla="*/ 2033915 w 2033915"/>
                <a:gd name="connsiteY1" fmla="*/ 0 h 2219416"/>
                <a:gd name="connsiteX2" fmla="*/ 2033915 w 2033915"/>
                <a:gd name="connsiteY2" fmla="*/ 2178473 h 2219416"/>
                <a:gd name="connsiteX3" fmla="*/ 0 w 2033915"/>
                <a:gd name="connsiteY3" fmla="*/ 2219416 h 2219416"/>
                <a:gd name="connsiteX4" fmla="*/ 0 w 2033915"/>
                <a:gd name="connsiteY4" fmla="*/ 0 h 2219416"/>
                <a:gd name="connsiteX0" fmla="*/ 0 w 2033915"/>
                <a:gd name="connsiteY0" fmla="*/ 0 h 2219416"/>
                <a:gd name="connsiteX1" fmla="*/ 2033915 w 2033915"/>
                <a:gd name="connsiteY1" fmla="*/ 0 h 2219416"/>
                <a:gd name="connsiteX2" fmla="*/ 2033915 w 2033915"/>
                <a:gd name="connsiteY2" fmla="*/ 2219416 h 2219416"/>
                <a:gd name="connsiteX3" fmla="*/ 0 w 2033915"/>
                <a:gd name="connsiteY3" fmla="*/ 2219416 h 2219416"/>
                <a:gd name="connsiteX4" fmla="*/ 0 w 2033915"/>
                <a:gd name="connsiteY4" fmla="*/ 0 h 2219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3915" h="2219416">
                  <a:moveTo>
                    <a:pt x="0" y="0"/>
                  </a:moveTo>
                  <a:lnTo>
                    <a:pt x="2033915" y="0"/>
                  </a:lnTo>
                  <a:lnTo>
                    <a:pt x="2033915" y="2219416"/>
                  </a:lnTo>
                  <a:lnTo>
                    <a:pt x="0" y="2219416"/>
                  </a:lnTo>
                  <a:lnTo>
                    <a:pt x="0" y="0"/>
                  </a:lnTo>
                  <a:close/>
                </a:path>
              </a:pathLst>
            </a:custGeom>
            <a:solidFill>
              <a:schemeClr val="accent5"/>
            </a:solidFill>
            <a:ln w="25400" cap="flat" cmpd="sng" algn="ctr">
              <a:noFill/>
              <a:prstDash val="solid"/>
            </a:ln>
            <a:effectLst/>
          </p:spPr>
          <p:txBody>
            <a:bodyPr rot="0" spcFirstLastPara="0" vertOverflow="overflow" horzOverflow="overflow" vert="horz" wrap="square" lIns="54000" tIns="243000" rIns="54000" bIns="135000" numCol="1" spcCol="0" rtlCol="0" fromWordArt="0" anchor="ctr" anchorCtr="0" forceAA="0" compatLnSpc="1">
              <a:prstTxWarp prst="textNoShape">
                <a:avLst/>
              </a:prstTxWarp>
              <a:normAutofit/>
            </a:bodyPr>
            <a:lstStyle/>
            <a:p>
              <a:pPr algn="ctr">
                <a:lnSpc>
                  <a:spcPct val="130000"/>
                </a:lnSpc>
                <a:defRPr/>
              </a:pPr>
              <a:endParaRPr lang="zh-CN" altLang="en-US" sz="1200" kern="0" dirty="0">
                <a:solidFill>
                  <a:srgbClr val="FFFFFF"/>
                </a:solidFill>
              </a:endParaRPr>
            </a:p>
          </p:txBody>
        </p:sp>
        <p:sp>
          <p:nvSpPr>
            <p:cNvPr id="18" name="MH_SubTitle_2">
              <a:extLst>
                <a:ext uri="{FF2B5EF4-FFF2-40B4-BE49-F238E27FC236}">
                  <a16:creationId xmlns:a16="http://schemas.microsoft.com/office/drawing/2014/main" id="{EB6436D5-3864-433D-AE55-51A18F42D3E7}"/>
                </a:ext>
              </a:extLst>
            </p:cNvPr>
            <p:cNvSpPr/>
            <p:nvPr>
              <p:custDataLst>
                <p:tags r:id="rId2"/>
              </p:custDataLst>
            </p:nvPr>
          </p:nvSpPr>
          <p:spPr>
            <a:xfrm>
              <a:off x="5795138" y="1556977"/>
              <a:ext cx="1159288" cy="1324417"/>
            </a:xfrm>
            <a:custGeom>
              <a:avLst/>
              <a:gdLst>
                <a:gd name="connsiteX0" fmla="*/ 0 w 1797170"/>
                <a:gd name="connsiteY0" fmla="*/ 0 h 1249271"/>
                <a:gd name="connsiteX1" fmla="*/ 1797170 w 1797170"/>
                <a:gd name="connsiteY1" fmla="*/ 0 h 1249271"/>
                <a:gd name="connsiteX2" fmla="*/ 1797170 w 1797170"/>
                <a:gd name="connsiteY2" fmla="*/ 1249271 h 1249271"/>
                <a:gd name="connsiteX3" fmla="*/ 0 w 1797170"/>
                <a:gd name="connsiteY3" fmla="*/ 1249271 h 1249271"/>
              </a:gdLst>
              <a:ahLst/>
              <a:cxnLst>
                <a:cxn ang="0">
                  <a:pos x="connsiteX0" y="connsiteY0"/>
                </a:cxn>
                <a:cxn ang="0">
                  <a:pos x="connsiteX1" y="connsiteY1"/>
                </a:cxn>
                <a:cxn ang="0">
                  <a:pos x="connsiteX2" y="connsiteY2"/>
                </a:cxn>
                <a:cxn ang="0">
                  <a:pos x="connsiteX3" y="connsiteY3"/>
                </a:cxn>
              </a:cxnLst>
              <a:rect l="l" t="t" r="r" b="b"/>
              <a:pathLst>
                <a:path w="1797170" h="1249271">
                  <a:moveTo>
                    <a:pt x="0" y="0"/>
                  </a:moveTo>
                  <a:lnTo>
                    <a:pt x="1797170" y="0"/>
                  </a:lnTo>
                  <a:lnTo>
                    <a:pt x="1797170" y="1249271"/>
                  </a:lnTo>
                  <a:lnTo>
                    <a:pt x="0" y="1249271"/>
                  </a:lnTo>
                  <a:close/>
                </a:path>
              </a:pathLst>
            </a:custGeom>
            <a:solidFill>
              <a:schemeClr val="accent3"/>
            </a:solidFill>
            <a:ln w="25400" cap="flat" cmpd="sng" algn="ctr">
              <a:noFill/>
              <a:prstDash val="solid"/>
            </a:ln>
            <a:effectLst/>
          </p:spPr>
          <p:txBody>
            <a:bodyPr rot="0" spcFirstLastPara="0" vertOverflow="overflow" horzOverflow="overflow" vert="horz" wrap="square" lIns="54000" tIns="297000" rIns="54000" bIns="135000" numCol="1" spcCol="0" rtlCol="0" fromWordArt="0" anchor="t" anchorCtr="0" forceAA="0" compatLnSpc="1">
              <a:prstTxWarp prst="textNoShape">
                <a:avLst/>
              </a:prstTxWarp>
              <a:normAutofit/>
            </a:bodyPr>
            <a:lstStyle/>
            <a:p>
              <a:pPr algn="ctr">
                <a:lnSpc>
                  <a:spcPct val="130000"/>
                </a:lnSpc>
                <a:defRPr/>
              </a:pPr>
              <a:endParaRPr lang="zh-CN" altLang="en-US" sz="1200" kern="0" dirty="0">
                <a:solidFill>
                  <a:srgbClr val="FFFFFF"/>
                </a:solidFill>
              </a:endParaRPr>
            </a:p>
          </p:txBody>
        </p:sp>
        <p:sp>
          <p:nvSpPr>
            <p:cNvPr id="20" name="MH_SubTitle_1">
              <a:extLst>
                <a:ext uri="{FF2B5EF4-FFF2-40B4-BE49-F238E27FC236}">
                  <a16:creationId xmlns:a16="http://schemas.microsoft.com/office/drawing/2014/main" id="{34DD59FB-41D2-4B17-A57D-697CEB13FE27}"/>
                </a:ext>
              </a:extLst>
            </p:cNvPr>
            <p:cNvSpPr/>
            <p:nvPr>
              <p:custDataLst>
                <p:tags r:id="rId3"/>
              </p:custDataLst>
            </p:nvPr>
          </p:nvSpPr>
          <p:spPr>
            <a:xfrm>
              <a:off x="4222348" y="1550083"/>
              <a:ext cx="1181802" cy="1393836"/>
            </a:xfrm>
            <a:custGeom>
              <a:avLst/>
              <a:gdLst>
                <a:gd name="connsiteX0" fmla="*/ 0 w 1249271"/>
                <a:gd name="connsiteY0" fmla="*/ 0 h 1626495"/>
                <a:gd name="connsiteX1" fmla="*/ 1249271 w 1249271"/>
                <a:gd name="connsiteY1" fmla="*/ 0 h 1626495"/>
                <a:gd name="connsiteX2" fmla="*/ 1249271 w 1249271"/>
                <a:gd name="connsiteY2" fmla="*/ 1626495 h 1626495"/>
                <a:gd name="connsiteX3" fmla="*/ 0 w 1249271"/>
                <a:gd name="connsiteY3" fmla="*/ 1626495 h 1626495"/>
              </a:gdLst>
              <a:ahLst/>
              <a:cxnLst>
                <a:cxn ang="0">
                  <a:pos x="connsiteX0" y="connsiteY0"/>
                </a:cxn>
                <a:cxn ang="0">
                  <a:pos x="connsiteX1" y="connsiteY1"/>
                </a:cxn>
                <a:cxn ang="0">
                  <a:pos x="connsiteX2" y="connsiteY2"/>
                </a:cxn>
                <a:cxn ang="0">
                  <a:pos x="connsiteX3" y="connsiteY3"/>
                </a:cxn>
              </a:cxnLst>
              <a:rect l="l" t="t" r="r" b="b"/>
              <a:pathLst>
                <a:path w="1249271" h="1626495">
                  <a:moveTo>
                    <a:pt x="0" y="0"/>
                  </a:moveTo>
                  <a:lnTo>
                    <a:pt x="1249271" y="0"/>
                  </a:lnTo>
                  <a:lnTo>
                    <a:pt x="1249271" y="1626495"/>
                  </a:lnTo>
                  <a:lnTo>
                    <a:pt x="0" y="1626495"/>
                  </a:lnTo>
                  <a:close/>
                </a:path>
              </a:pathLst>
            </a:custGeom>
            <a:solidFill>
              <a:schemeClr val="accent2"/>
            </a:solidFill>
            <a:ln w="25400" cap="flat" cmpd="sng" algn="ctr">
              <a:noFill/>
              <a:prstDash val="solid"/>
            </a:ln>
            <a:effectLst/>
          </p:spPr>
          <p:txBody>
            <a:bodyPr rot="0" spcFirstLastPara="0" vertOverflow="overflow" horzOverflow="overflow" vert="horz" wrap="square" lIns="54000" tIns="243000" rIns="54000" bIns="135000" numCol="1" spcCol="0" rtlCol="0" fromWordArt="0" anchor="ctr" anchorCtr="0" forceAA="0" compatLnSpc="1">
              <a:prstTxWarp prst="textNoShape">
                <a:avLst/>
              </a:prstTxWarp>
              <a:normAutofit/>
            </a:bodyPr>
            <a:lstStyle/>
            <a:p>
              <a:pPr algn="ctr">
                <a:lnSpc>
                  <a:spcPct val="130000"/>
                </a:lnSpc>
                <a:defRPr/>
              </a:pPr>
              <a:endParaRPr lang="zh-CN" altLang="en-US" sz="1200" kern="0" dirty="0">
                <a:solidFill>
                  <a:srgbClr val="FFFFFF"/>
                </a:solidFill>
              </a:endParaRPr>
            </a:p>
          </p:txBody>
        </p:sp>
        <p:sp>
          <p:nvSpPr>
            <p:cNvPr id="22" name="TextBox 94">
              <a:extLst>
                <a:ext uri="{FF2B5EF4-FFF2-40B4-BE49-F238E27FC236}">
                  <a16:creationId xmlns:a16="http://schemas.microsoft.com/office/drawing/2014/main" id="{ABB32743-1E7A-4465-83D7-EF80958F494E}"/>
                </a:ext>
              </a:extLst>
            </p:cNvPr>
            <p:cNvSpPr txBox="1"/>
            <p:nvPr/>
          </p:nvSpPr>
          <p:spPr>
            <a:xfrm>
              <a:off x="4244861" y="1792300"/>
              <a:ext cx="1159289" cy="909400"/>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在</a:t>
              </a:r>
              <a:r>
                <a:rPr lang="en-US" altLang="zh-CN" sz="2400" b="1" dirty="0">
                  <a:solidFill>
                    <a:schemeClr val="bg1"/>
                  </a:solidFill>
                  <a:latin typeface="微软雅黑" pitchFamily="34" charset="-122"/>
                  <a:ea typeface="微软雅黑" pitchFamily="34" charset="-122"/>
                </a:rPr>
                <a:t>G20</a:t>
              </a:r>
              <a:r>
                <a:rPr lang="zh-CN" altLang="en-US" sz="2400" b="1" dirty="0">
                  <a:solidFill>
                    <a:schemeClr val="bg1"/>
                  </a:solidFill>
                  <a:latin typeface="微软雅黑" pitchFamily="34" charset="-122"/>
                  <a:ea typeface="微软雅黑" pitchFamily="34" charset="-122"/>
                </a:rPr>
                <a:t>峰会上率先批准巴黎协定</a:t>
              </a:r>
            </a:p>
          </p:txBody>
        </p:sp>
        <p:sp>
          <p:nvSpPr>
            <p:cNvPr id="24" name="TextBox 94">
              <a:extLst>
                <a:ext uri="{FF2B5EF4-FFF2-40B4-BE49-F238E27FC236}">
                  <a16:creationId xmlns:a16="http://schemas.microsoft.com/office/drawing/2014/main" id="{924F68F2-C716-4AFE-BF74-CD90AB9BD1FB}"/>
                </a:ext>
              </a:extLst>
            </p:cNvPr>
            <p:cNvSpPr txBox="1"/>
            <p:nvPr/>
          </p:nvSpPr>
          <p:spPr>
            <a:xfrm>
              <a:off x="5860722" y="1769637"/>
              <a:ext cx="1049700" cy="909398"/>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加大对外人道主义援助</a:t>
              </a:r>
            </a:p>
          </p:txBody>
        </p:sp>
        <p:sp>
          <p:nvSpPr>
            <p:cNvPr id="25" name="TextBox 94">
              <a:extLst>
                <a:ext uri="{FF2B5EF4-FFF2-40B4-BE49-F238E27FC236}">
                  <a16:creationId xmlns:a16="http://schemas.microsoft.com/office/drawing/2014/main" id="{6F349C00-52BE-4043-91C7-B2DF9C9A9C79}"/>
                </a:ext>
              </a:extLst>
            </p:cNvPr>
            <p:cNvSpPr txBox="1"/>
            <p:nvPr/>
          </p:nvSpPr>
          <p:spPr>
            <a:xfrm>
              <a:off x="2754196" y="1764487"/>
              <a:ext cx="1017397" cy="909398"/>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中国气候变化南南合作基金</a:t>
              </a:r>
            </a:p>
          </p:txBody>
        </p:sp>
      </p:grpSp>
      <p:sp>
        <p:nvSpPr>
          <p:cNvPr id="2" name="文本框 1">
            <a:extLst>
              <a:ext uri="{FF2B5EF4-FFF2-40B4-BE49-F238E27FC236}">
                <a16:creationId xmlns:a16="http://schemas.microsoft.com/office/drawing/2014/main" id="{4B24FA4D-6615-4E56-BB70-B8721AA567AC}"/>
              </a:ext>
            </a:extLst>
          </p:cNvPr>
          <p:cNvSpPr txBox="1"/>
          <p:nvPr/>
        </p:nvSpPr>
        <p:spPr>
          <a:xfrm>
            <a:off x="235872" y="2715766"/>
            <a:ext cx="1455808" cy="246221"/>
          </a:xfrm>
          <a:prstGeom prst="rect">
            <a:avLst/>
          </a:prstGeom>
          <a:noFill/>
        </p:spPr>
        <p:txBody>
          <a:bodyPr wrap="square" lIns="0" tIns="0" rIns="0" bIns="0" rtlCol="0">
            <a:spAutoFit/>
          </a:bodyPr>
          <a:lstStyle/>
          <a:p>
            <a:r>
              <a:rPr lang="zh-CN" altLang="en-US" sz="1600" b="1" dirty="0">
                <a:solidFill>
                  <a:schemeClr val="accent6"/>
                </a:solidFill>
                <a:latin typeface="微软雅黑" pitchFamily="34" charset="-122"/>
                <a:ea typeface="微软雅黑" pitchFamily="34" charset="-122"/>
              </a:rPr>
              <a:t>重要事件</a:t>
            </a:r>
          </a:p>
        </p:txBody>
      </p:sp>
    </p:spTree>
    <p:extLst>
      <p:ext uri="{BB962C8B-B14F-4D97-AF65-F5344CB8AC3E}">
        <p14:creationId xmlns:p14="http://schemas.microsoft.com/office/powerpoint/2010/main" val="4161463438"/>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3976088"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更加体现民本思想</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19" name="TextBox 39">
            <a:extLst>
              <a:ext uri="{FF2B5EF4-FFF2-40B4-BE49-F238E27FC236}">
                <a16:creationId xmlns:a16="http://schemas.microsoft.com/office/drawing/2014/main" id="{0520C0F8-906D-4B62-B8A1-2C472E58A2EB}"/>
              </a:ext>
            </a:extLst>
          </p:cNvPr>
          <p:cNvSpPr txBox="1"/>
          <p:nvPr/>
        </p:nvSpPr>
        <p:spPr>
          <a:xfrm>
            <a:off x="426496" y="1447711"/>
            <a:ext cx="8717504" cy="1379224"/>
          </a:xfrm>
          <a:prstGeom prst="rect">
            <a:avLst/>
          </a:prstGeom>
          <a:noFill/>
        </p:spPr>
        <p:txBody>
          <a:bodyPr wrap="square" lIns="0" rIns="0" bIns="0" rtlCol="0">
            <a:spAutoFit/>
          </a:bodyPr>
          <a:lstStyle/>
          <a:p>
            <a:pPr algn="just">
              <a:lnSpc>
                <a:spcPct val="130000"/>
              </a:lnSpc>
            </a:pPr>
            <a:r>
              <a:rPr lang="zh-CN" altLang="zh-CN" dirty="0"/>
              <a:t>中国共产党继承并发扬了传统民本思想，明确树立“立党为公、执政为民”的理念，始终坚持人民群众是历史发展的根本动力，始终强调全心全意为人民服务，把维护最广大人民的根本利益作为一切理论和奋斗的最高目标。</a:t>
            </a:r>
            <a:endParaRPr lang="en-US" altLang="zh-CN" dirty="0"/>
          </a:p>
          <a:p>
            <a:pPr algn="just">
              <a:lnSpc>
                <a:spcPct val="130000"/>
              </a:lnSpc>
            </a:pPr>
            <a:endParaRPr lang="en-US" altLang="zh-CN" sz="1400"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744026886"/>
      </p:ext>
    </p:extLst>
  </p:cSld>
  <p:clrMapOvr>
    <a:masterClrMapping/>
  </p:clrMapOvr>
  <p:transition spd="slow" advTm="0">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dissolv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5128216"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更加积极为世界贡献中国智慧</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3491880" y="799694"/>
            <a:ext cx="56521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2" name="文本框 1">
            <a:extLst>
              <a:ext uri="{FF2B5EF4-FFF2-40B4-BE49-F238E27FC236}">
                <a16:creationId xmlns:a16="http://schemas.microsoft.com/office/drawing/2014/main" id="{E9B598F6-14A0-450E-B53E-0978B1FE70CC}"/>
              </a:ext>
            </a:extLst>
          </p:cNvPr>
          <p:cNvSpPr txBox="1"/>
          <p:nvPr/>
        </p:nvSpPr>
        <p:spPr>
          <a:xfrm>
            <a:off x="235872" y="929638"/>
            <a:ext cx="8800624" cy="4062651"/>
          </a:xfrm>
          <a:prstGeom prst="rect">
            <a:avLst/>
          </a:prstGeom>
          <a:noFill/>
        </p:spPr>
        <p:txBody>
          <a:bodyPr wrap="square" lIns="0" tIns="0" rIns="0" bIns="0" rtlCol="0">
            <a:spAutoFit/>
          </a:bodyPr>
          <a:lstStyle/>
          <a:p>
            <a:pPr marL="342900" indent="-342900">
              <a:buFont typeface="Wingdings" panose="05000000000000000000" pitchFamily="2" charset="2"/>
              <a:buChar char="Ø"/>
            </a:pPr>
            <a:r>
              <a:rPr lang="zh-CN" altLang="zh-CN" sz="2400" dirty="0"/>
              <a:t>以和平发展超越西方历史上一再出现的“国强必霸”传统崛起模式</a:t>
            </a:r>
            <a:endParaRPr lang="en-US" altLang="zh-CN" sz="2400" dirty="0"/>
          </a:p>
          <a:p>
            <a:pPr marL="342900" indent="-342900">
              <a:buFont typeface="Wingdings" panose="05000000000000000000" pitchFamily="2" charset="2"/>
              <a:buChar char="Ø"/>
            </a:pPr>
            <a:r>
              <a:rPr lang="zh-CN" altLang="zh-CN" sz="2400" dirty="0"/>
              <a:t>以“新型大国关系”框架破解新兴大国和既有大国之间可能存在的大国政治悲剧</a:t>
            </a:r>
            <a:endParaRPr lang="en-US" altLang="zh-CN" sz="2400" dirty="0"/>
          </a:p>
          <a:p>
            <a:pPr marL="342900" indent="-342900">
              <a:buFont typeface="Wingdings" panose="05000000000000000000" pitchFamily="2" charset="2"/>
              <a:buChar char="Ø"/>
            </a:pPr>
            <a:r>
              <a:rPr lang="zh-CN" altLang="zh-CN" sz="2400" dirty="0"/>
              <a:t>以合作共赢理念超越某些西方大国秉持的零和博弈思维</a:t>
            </a:r>
            <a:endParaRPr lang="en-US" altLang="zh-CN" sz="2400" dirty="0"/>
          </a:p>
          <a:p>
            <a:pPr marL="342900" indent="-342900">
              <a:buFont typeface="Wingdings" panose="05000000000000000000" pitchFamily="2" charset="2"/>
              <a:buChar char="Ø"/>
            </a:pPr>
            <a:r>
              <a:rPr lang="zh-CN" altLang="zh-CN" sz="2400" dirty="0"/>
              <a:t>以新安全观推动世界实现持久和平</a:t>
            </a:r>
            <a:endParaRPr lang="en-US" altLang="zh-CN" sz="2400" dirty="0"/>
          </a:p>
          <a:p>
            <a:pPr marL="342900" indent="-342900">
              <a:buFont typeface="Wingdings" panose="05000000000000000000" pitchFamily="2" charset="2"/>
              <a:buChar char="Ø"/>
            </a:pPr>
            <a:r>
              <a:rPr lang="zh-CN" altLang="zh-CN" sz="2400" dirty="0"/>
              <a:t>以义利并举、以义为先打造中国参与南南合作的新理念、新境界</a:t>
            </a:r>
            <a:endParaRPr lang="en-US" altLang="zh-CN" sz="2400" dirty="0"/>
          </a:p>
          <a:p>
            <a:pPr marL="342900" indent="-342900">
              <a:buFont typeface="Wingdings" panose="05000000000000000000" pitchFamily="2" charset="2"/>
              <a:buChar char="Ø"/>
            </a:pPr>
            <a:r>
              <a:rPr lang="zh-CN" altLang="zh-CN" sz="2400" dirty="0"/>
              <a:t>以中国经验助力发展中国家解决它们面临的发展难题并探寻各具特色的发展道路和发展模式</a:t>
            </a:r>
            <a:endParaRPr lang="en-US" altLang="zh-CN" sz="2400" dirty="0"/>
          </a:p>
          <a:p>
            <a:pPr marL="342900" indent="-342900">
              <a:buFont typeface="Wingdings" panose="05000000000000000000" pitchFamily="2" charset="2"/>
              <a:buChar char="Ø"/>
            </a:pPr>
            <a:r>
              <a:rPr lang="zh-CN" altLang="zh-CN" sz="2400" dirty="0"/>
              <a:t>以追求国际公平正义实现国际体系更为公正合理的发展</a:t>
            </a:r>
            <a:endParaRPr lang="zh-CN" altLang="en-US" sz="2400" b="1" dirty="0">
              <a:solidFill>
                <a:schemeClr val="accent6"/>
              </a:solidFill>
              <a:latin typeface="微软雅黑" pitchFamily="34" charset="-122"/>
              <a:ea typeface="微软雅黑" pitchFamily="34" charset="-122"/>
            </a:endParaRPr>
          </a:p>
        </p:txBody>
      </p:sp>
    </p:spTree>
    <p:extLst>
      <p:ext uri="{BB962C8B-B14F-4D97-AF65-F5344CB8AC3E}">
        <p14:creationId xmlns:p14="http://schemas.microsoft.com/office/powerpoint/2010/main" val="2164729310"/>
      </p:ext>
    </p:extLst>
  </p:cSld>
  <p:clrMapOvr>
    <a:masterClrMapping/>
  </p:clrMapOvr>
  <p:transition spd="slow" advTm="0">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43808" y="1829284"/>
            <a:ext cx="4968553" cy="707886"/>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思考</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06</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六</a:t>
            </a:r>
          </a:p>
        </p:txBody>
      </p:sp>
      <p:grpSp>
        <p:nvGrpSpPr>
          <p:cNvPr id="9" name="Group 25">
            <a:extLst>
              <a:ext uri="{FF2B5EF4-FFF2-40B4-BE49-F238E27FC236}">
                <a16:creationId xmlns:a16="http://schemas.microsoft.com/office/drawing/2014/main" id="{35231A97-0D12-4159-AF76-18AE903A0BFB}"/>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87B7BA55-C79E-4EC6-8B44-A114DDB5C516}"/>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68CEF47A-630E-418F-987A-2C7DF91D10D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7027C10D-4D68-4EEF-BE5F-86F32B6354C4}"/>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2F95F923-08D8-483A-B720-98E1DC468B54}"/>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BF9394BF-5DA8-4A8C-AA9C-AF0AC79350DD}"/>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0694478"/>
      </p:ext>
    </p:extLst>
  </p:cSld>
  <p:clrMapOvr>
    <a:masterClrMapping/>
  </p:clrMapOvr>
  <p:transition spd="slow" advTm="0">
    <p:pull/>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195986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思考</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flipV="1">
            <a:off x="2339752" y="799694"/>
            <a:ext cx="6804248" cy="4386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标题 1">
            <a:extLst>
              <a:ext uri="{FF2B5EF4-FFF2-40B4-BE49-F238E27FC236}">
                <a16:creationId xmlns:a16="http://schemas.microsoft.com/office/drawing/2014/main" id="{51D92CBB-6D7F-40A7-9879-283D92751F18}"/>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sp>
        <p:nvSpPr>
          <p:cNvPr id="19" name="TextBox 39">
            <a:extLst>
              <a:ext uri="{FF2B5EF4-FFF2-40B4-BE49-F238E27FC236}">
                <a16:creationId xmlns:a16="http://schemas.microsoft.com/office/drawing/2014/main" id="{0520C0F8-906D-4B62-B8A1-2C472E58A2EB}"/>
              </a:ext>
            </a:extLst>
          </p:cNvPr>
          <p:cNvSpPr txBox="1"/>
          <p:nvPr/>
        </p:nvSpPr>
        <p:spPr>
          <a:xfrm>
            <a:off x="467544" y="1300576"/>
            <a:ext cx="8115200" cy="1486561"/>
          </a:xfrm>
          <a:prstGeom prst="rect">
            <a:avLst/>
          </a:prstGeom>
          <a:noFill/>
        </p:spPr>
        <p:txBody>
          <a:bodyPr wrap="square" lIns="0" rIns="0" bIns="0" rtlCol="0">
            <a:spAutoFit/>
          </a:bodyPr>
          <a:lstStyle/>
          <a:p>
            <a:pPr marL="285750" indent="-285750" algn="just">
              <a:lnSpc>
                <a:spcPct val="130000"/>
              </a:lnSpc>
              <a:buFont typeface="Wingdings" panose="05000000000000000000" pitchFamily="2" charset="2"/>
              <a:buChar char="Ø"/>
            </a:pPr>
            <a:r>
              <a:rPr lang="zh-CN" altLang="en-US" sz="2400" b="1" dirty="0">
                <a:solidFill>
                  <a:schemeClr val="tx1">
                    <a:lumMod val="75000"/>
                    <a:lumOff val="25000"/>
                  </a:schemeClr>
                </a:solidFill>
                <a:latin typeface="微软雅黑" pitchFamily="34" charset="-122"/>
                <a:ea typeface="微软雅黑" panose="020B0503020204020204" pitchFamily="34" charset="-122"/>
              </a:rPr>
              <a:t>在国际形势大变局背景下保持清醒认识和战略定力</a:t>
            </a:r>
            <a:endParaRPr lang="en-US" altLang="zh-CN" sz="2400" b="1" dirty="0">
              <a:solidFill>
                <a:schemeClr val="tx1">
                  <a:lumMod val="75000"/>
                  <a:lumOff val="25000"/>
                </a:schemeClr>
              </a:solidFill>
              <a:latin typeface="微软雅黑" pitchFamily="34" charset="-122"/>
              <a:ea typeface="微软雅黑" panose="020B0503020204020204" pitchFamily="34" charset="-122"/>
            </a:endParaRPr>
          </a:p>
          <a:p>
            <a:pPr marL="285750" indent="-285750" algn="just">
              <a:lnSpc>
                <a:spcPct val="130000"/>
              </a:lnSpc>
              <a:buFont typeface="Wingdings" panose="05000000000000000000" pitchFamily="2" charset="2"/>
              <a:buChar char="Ø"/>
            </a:pPr>
            <a:r>
              <a:rPr lang="zh-CN" altLang="en-US" sz="2400" b="1" dirty="0">
                <a:solidFill>
                  <a:schemeClr val="tx1">
                    <a:lumMod val="75000"/>
                    <a:lumOff val="25000"/>
                  </a:schemeClr>
                </a:solidFill>
                <a:latin typeface="微软雅黑" pitchFamily="34" charset="-122"/>
                <a:ea typeface="微软雅黑" panose="020B0503020204020204" pitchFamily="34" charset="-122"/>
              </a:rPr>
              <a:t>在量力而行、权责平衡的基础上参与全球治理并明确进取方向</a:t>
            </a:r>
            <a:endParaRPr lang="en-US" altLang="zh-CN" sz="2400" b="1"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1158387816"/>
      </p:ext>
    </p:extLst>
  </p:cSld>
  <p:clrMapOvr>
    <a:masterClrMapping/>
  </p:clrMapOvr>
  <p:transition spd="slow" advTm="0">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a:xfrm>
            <a:off x="3530045" y="3535650"/>
            <a:ext cx="4066291" cy="599235"/>
            <a:chOff x="3710491" y="3590249"/>
            <a:chExt cx="4328187" cy="599235"/>
          </a:xfrm>
        </p:grpSpPr>
        <p:grpSp>
          <p:nvGrpSpPr>
            <p:cNvPr id="57" name="组合 56"/>
            <p:cNvGrpSpPr/>
            <p:nvPr/>
          </p:nvGrpSpPr>
          <p:grpSpPr>
            <a:xfrm>
              <a:off x="3710491" y="3590249"/>
              <a:ext cx="4328187" cy="599235"/>
              <a:chOff x="4139952" y="1170041"/>
              <a:chExt cx="3875195" cy="536519"/>
            </a:xfrm>
          </p:grpSpPr>
          <p:sp>
            <p:nvSpPr>
              <p:cNvPr id="59" name="圆角矩形 58"/>
              <p:cNvSpPr/>
              <p:nvPr/>
            </p:nvSpPr>
            <p:spPr>
              <a:xfrm>
                <a:off x="4139952" y="1170041"/>
                <a:ext cx="3875195"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0" name="圆角矩形 113"/>
              <p:cNvSpPr/>
              <p:nvPr/>
            </p:nvSpPr>
            <p:spPr>
              <a:xfrm>
                <a:off x="4716016" y="1250029"/>
                <a:ext cx="3170188"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5"/>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1" name="TextBox 60"/>
              <p:cNvSpPr txBox="1"/>
              <p:nvPr/>
            </p:nvSpPr>
            <p:spPr>
              <a:xfrm>
                <a:off x="4246444" y="1253634"/>
                <a:ext cx="409732" cy="358234"/>
              </a:xfrm>
              <a:prstGeom prst="rect">
                <a:avLst/>
              </a:prstGeom>
              <a:noFill/>
            </p:spPr>
            <p:txBody>
              <a:bodyPr wrap="none" rtlCol="0">
                <a:spAutoFit/>
              </a:bodyPr>
              <a:lstStyle/>
              <a:p>
                <a:r>
                  <a:rPr lang="en-US" altLang="zh-CN" sz="2000" b="1" dirty="0">
                    <a:solidFill>
                      <a:schemeClr val="accent5"/>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05</a:t>
                </a:r>
                <a:endParaRPr lang="zh-CN" altLang="en-US" sz="2000" b="1" dirty="0">
                  <a:solidFill>
                    <a:schemeClr val="accent5"/>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58" name="TextBox 57"/>
            <p:cNvSpPr txBox="1"/>
            <p:nvPr/>
          </p:nvSpPr>
          <p:spPr>
            <a:xfrm>
              <a:off x="4324454" y="3696808"/>
              <a:ext cx="2031622" cy="430887"/>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新气象与新特色</a:t>
              </a:r>
            </a:p>
          </p:txBody>
        </p:sp>
      </p:grpSp>
      <p:grpSp>
        <p:nvGrpSpPr>
          <p:cNvPr id="62" name="组合 61"/>
          <p:cNvGrpSpPr/>
          <p:nvPr/>
        </p:nvGrpSpPr>
        <p:grpSpPr>
          <a:xfrm>
            <a:off x="3540683" y="2707384"/>
            <a:ext cx="4055653" cy="599235"/>
            <a:chOff x="3710491" y="1059582"/>
            <a:chExt cx="4328187" cy="599235"/>
          </a:xfrm>
        </p:grpSpPr>
        <p:grpSp>
          <p:nvGrpSpPr>
            <p:cNvPr id="63" name="组合 62"/>
            <p:cNvGrpSpPr/>
            <p:nvPr/>
          </p:nvGrpSpPr>
          <p:grpSpPr>
            <a:xfrm>
              <a:off x="3710491" y="1059582"/>
              <a:ext cx="4328187" cy="599235"/>
              <a:chOff x="4139952" y="1170041"/>
              <a:chExt cx="3875195" cy="536519"/>
            </a:xfrm>
          </p:grpSpPr>
          <p:sp>
            <p:nvSpPr>
              <p:cNvPr id="65" name="圆角矩形 64"/>
              <p:cNvSpPr/>
              <p:nvPr/>
            </p:nvSpPr>
            <p:spPr>
              <a:xfrm>
                <a:off x="4139952" y="1170041"/>
                <a:ext cx="3875195"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6" name="圆角矩形 113"/>
              <p:cNvSpPr/>
              <p:nvPr/>
            </p:nvSpPr>
            <p:spPr>
              <a:xfrm>
                <a:off x="4716016" y="1250029"/>
                <a:ext cx="3170188"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3"/>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67" name="TextBox 66"/>
              <p:cNvSpPr txBox="1"/>
              <p:nvPr/>
            </p:nvSpPr>
            <p:spPr>
              <a:xfrm>
                <a:off x="4246444" y="1253634"/>
                <a:ext cx="409732" cy="358234"/>
              </a:xfrm>
              <a:prstGeom prst="rect">
                <a:avLst/>
              </a:prstGeom>
              <a:noFill/>
            </p:spPr>
            <p:txBody>
              <a:bodyPr wrap="none" rtlCol="0">
                <a:spAutoFit/>
              </a:bodyPr>
              <a:lstStyle/>
              <a:p>
                <a:r>
                  <a:rPr lang="en-US" altLang="zh-CN" sz="2000" b="1" dirty="0">
                    <a:solidFill>
                      <a:schemeClr val="accent3"/>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04</a:t>
                </a:r>
                <a:endParaRPr lang="zh-CN" altLang="en-US" sz="2000" b="1" dirty="0">
                  <a:solidFill>
                    <a:schemeClr val="accent3"/>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64" name="TextBox 63"/>
            <p:cNvSpPr txBox="1"/>
            <p:nvPr/>
          </p:nvSpPr>
          <p:spPr>
            <a:xfrm>
              <a:off x="4306633" y="1161991"/>
              <a:ext cx="1196962" cy="430887"/>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战略布局</a:t>
              </a:r>
            </a:p>
          </p:txBody>
        </p:sp>
      </p:grpSp>
      <p:grpSp>
        <p:nvGrpSpPr>
          <p:cNvPr id="68" name="组合 67"/>
          <p:cNvGrpSpPr/>
          <p:nvPr/>
        </p:nvGrpSpPr>
        <p:grpSpPr>
          <a:xfrm>
            <a:off x="1289722" y="1685130"/>
            <a:ext cx="1197175" cy="1197175"/>
            <a:chOff x="304800" y="673100"/>
            <a:chExt cx="4000500" cy="4000500"/>
          </a:xfrm>
          <a:effectLst>
            <a:outerShdw blurRad="444500" dist="254000" dir="8100000" algn="tr" rotWithShape="0">
              <a:prstClr val="black">
                <a:alpha val="50000"/>
              </a:prstClr>
            </a:outerShdw>
          </a:effectLst>
        </p:grpSpPr>
        <p:sp>
          <p:nvSpPr>
            <p:cNvPr id="69" name="同心圆 6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0" name="椭圆 6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TextBox 70"/>
          <p:cNvSpPr txBox="1"/>
          <p:nvPr/>
        </p:nvSpPr>
        <p:spPr>
          <a:xfrm>
            <a:off x="1247014" y="2103937"/>
            <a:ext cx="1257356" cy="430887"/>
          </a:xfrm>
          <a:prstGeom prst="rect">
            <a:avLst/>
          </a:prstGeom>
          <a:noFill/>
        </p:spPr>
        <p:txBody>
          <a:bodyPr wrap="square" lIns="0" tIns="0" rIns="0" bIns="0" rtlCol="0">
            <a:spAutoFit/>
          </a:bodyPr>
          <a:lstStyle/>
          <a:p>
            <a:pPr algn="ctr"/>
            <a:r>
              <a:rPr lang="zh-CN" altLang="en-US" sz="2800" b="1" dirty="0">
                <a:solidFill>
                  <a:schemeClr val="accent1"/>
                </a:solidFill>
                <a:latin typeface="微软雅黑" pitchFamily="34" charset="-122"/>
                <a:ea typeface="微软雅黑" pitchFamily="34" charset="-122"/>
              </a:rPr>
              <a:t>目录</a:t>
            </a:r>
          </a:p>
        </p:txBody>
      </p:sp>
      <p:sp>
        <p:nvSpPr>
          <p:cNvPr id="72" name="Freeform 5"/>
          <p:cNvSpPr>
            <a:spLocks/>
          </p:cNvSpPr>
          <p:nvPr/>
        </p:nvSpPr>
        <p:spPr bwMode="auto">
          <a:xfrm>
            <a:off x="2699792" y="267494"/>
            <a:ext cx="651442" cy="4608512"/>
          </a:xfrm>
          <a:custGeom>
            <a:avLst/>
            <a:gdLst/>
            <a:ahLst/>
            <a:cxnLst/>
            <a:rect l="l" t="t" r="r" b="b"/>
            <a:pathLst>
              <a:path w="931331" h="3822203">
                <a:moveTo>
                  <a:pt x="931331" y="0"/>
                </a:moveTo>
                <a:lnTo>
                  <a:pt x="931331" y="43438"/>
                </a:lnTo>
                <a:lnTo>
                  <a:pt x="929692" y="43241"/>
                </a:lnTo>
                <a:cubicBezTo>
                  <a:pt x="720560" y="43241"/>
                  <a:pt x="548753" y="233651"/>
                  <a:pt x="531759" y="477070"/>
                </a:cubicBezTo>
                <a:cubicBezTo>
                  <a:pt x="531001" y="481589"/>
                  <a:pt x="530505" y="486178"/>
                  <a:pt x="530592" y="490864"/>
                </a:cubicBezTo>
                <a:lnTo>
                  <a:pt x="527965" y="521911"/>
                </a:lnTo>
                <a:cubicBezTo>
                  <a:pt x="527965" y="524355"/>
                  <a:pt x="527981" y="526795"/>
                  <a:pt x="528584" y="529223"/>
                </a:cubicBezTo>
                <a:cubicBezTo>
                  <a:pt x="525896" y="549213"/>
                  <a:pt x="525319" y="570030"/>
                  <a:pt x="525319" y="591585"/>
                </a:cubicBezTo>
                <a:lnTo>
                  <a:pt x="525319" y="1420695"/>
                </a:lnTo>
                <a:cubicBezTo>
                  <a:pt x="525319" y="1644311"/>
                  <a:pt x="418363" y="1909396"/>
                  <a:pt x="152419" y="1909396"/>
                </a:cubicBezTo>
                <a:lnTo>
                  <a:pt x="152419" y="1917007"/>
                </a:lnTo>
                <a:cubicBezTo>
                  <a:pt x="411268" y="1917007"/>
                  <a:pt x="525319" y="2180779"/>
                  <a:pt x="525319" y="2401508"/>
                </a:cubicBezTo>
                <a:lnTo>
                  <a:pt x="525319" y="3229831"/>
                </a:lnTo>
                <a:lnTo>
                  <a:pt x="528395" y="3285086"/>
                </a:lnTo>
                <a:lnTo>
                  <a:pt x="527965" y="3290166"/>
                </a:lnTo>
                <a:cubicBezTo>
                  <a:pt x="527965" y="3298449"/>
                  <a:pt x="528142" y="3306682"/>
                  <a:pt x="530049" y="3314794"/>
                </a:cubicBezTo>
                <a:cubicBezTo>
                  <a:pt x="529872" y="3323297"/>
                  <a:pt x="530775" y="3331587"/>
                  <a:pt x="532157" y="3339708"/>
                </a:cubicBezTo>
                <a:cubicBezTo>
                  <a:pt x="550979" y="3580884"/>
                  <a:pt x="721914" y="3768836"/>
                  <a:pt x="929692" y="3768836"/>
                </a:cubicBezTo>
                <a:cubicBezTo>
                  <a:pt x="930239" y="3768836"/>
                  <a:pt x="930786" y="3768835"/>
                  <a:pt x="931331" y="3768639"/>
                </a:cubicBezTo>
                <a:lnTo>
                  <a:pt x="931331" y="3822203"/>
                </a:lnTo>
                <a:cubicBezTo>
                  <a:pt x="739757" y="3822203"/>
                  <a:pt x="598112" y="3773911"/>
                  <a:pt x="507975" y="3678638"/>
                </a:cubicBezTo>
                <a:cubicBezTo>
                  <a:pt x="417575" y="3582577"/>
                  <a:pt x="372901" y="3410141"/>
                  <a:pt x="372901" y="3162642"/>
                </a:cubicBezTo>
                <a:lnTo>
                  <a:pt x="372901" y="2435365"/>
                </a:lnTo>
                <a:cubicBezTo>
                  <a:pt x="372901" y="2299674"/>
                  <a:pt x="350301" y="2189965"/>
                  <a:pt x="304838" y="2105453"/>
                </a:cubicBezTo>
                <a:cubicBezTo>
                  <a:pt x="260163" y="2021204"/>
                  <a:pt x="158200" y="1972649"/>
                  <a:pt x="0" y="1961888"/>
                </a:cubicBezTo>
                <a:lnTo>
                  <a:pt x="0" y="1860316"/>
                </a:lnTo>
                <a:cubicBezTo>
                  <a:pt x="146638" y="1837744"/>
                  <a:pt x="245710" y="1792339"/>
                  <a:pt x="296166" y="1724624"/>
                </a:cubicBezTo>
                <a:cubicBezTo>
                  <a:pt x="347410" y="1657434"/>
                  <a:pt x="372901" y="1544052"/>
                  <a:pt x="372901" y="1386838"/>
                </a:cubicBezTo>
                <a:lnTo>
                  <a:pt x="372901" y="659562"/>
                </a:lnTo>
                <a:cubicBezTo>
                  <a:pt x="372901" y="411275"/>
                  <a:pt x="417575" y="239626"/>
                  <a:pt x="507975" y="143566"/>
                </a:cubicBezTo>
                <a:cubicBezTo>
                  <a:pt x="598112" y="47505"/>
                  <a:pt x="739757" y="0"/>
                  <a:pt x="931331" y="0"/>
                </a:cubicBezTo>
                <a:close/>
              </a:path>
            </a:pathLst>
          </a:custGeom>
          <a:gradFill flip="none" rotWithShape="1">
            <a:gsLst>
              <a:gs pos="0">
                <a:schemeClr val="bg1"/>
              </a:gs>
              <a:gs pos="100000">
                <a:schemeClr val="bg1">
                  <a:lumMod val="85000"/>
                </a:schemeClr>
              </a:gs>
            </a:gsLst>
            <a:lin ang="0" scaled="1"/>
            <a:tileRect/>
          </a:gradFill>
          <a:ln w="12700">
            <a:gradFill>
              <a:gsLst>
                <a:gs pos="0">
                  <a:schemeClr val="bg1"/>
                </a:gs>
                <a:gs pos="100000">
                  <a:schemeClr val="bg1">
                    <a:lumMod val="85000"/>
                  </a:schemeClr>
                </a:gs>
              </a:gsLst>
              <a:lin ang="5400000" scaled="0"/>
            </a:gra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mn-lt"/>
              <a:ea typeface="+mn-ea"/>
            </a:endParaRPr>
          </a:p>
        </p:txBody>
      </p:sp>
      <p:grpSp>
        <p:nvGrpSpPr>
          <p:cNvPr id="25" name="Group 25">
            <a:extLst>
              <a:ext uri="{FF2B5EF4-FFF2-40B4-BE49-F238E27FC236}">
                <a16:creationId xmlns:a16="http://schemas.microsoft.com/office/drawing/2014/main" id="{62A643F8-0226-4CB4-A01A-7FF5823AAA49}"/>
              </a:ext>
            </a:extLst>
          </p:cNvPr>
          <p:cNvGrpSpPr/>
          <p:nvPr/>
        </p:nvGrpSpPr>
        <p:grpSpPr>
          <a:xfrm>
            <a:off x="0" y="5078332"/>
            <a:ext cx="9144000" cy="71120"/>
            <a:chOff x="0" y="3474720"/>
            <a:chExt cx="10261600" cy="71120"/>
          </a:xfrm>
        </p:grpSpPr>
        <p:sp>
          <p:nvSpPr>
            <p:cNvPr id="26" name="Rectangle 26">
              <a:extLst>
                <a:ext uri="{FF2B5EF4-FFF2-40B4-BE49-F238E27FC236}">
                  <a16:creationId xmlns:a16="http://schemas.microsoft.com/office/drawing/2014/main" id="{F0FE9E29-3C6F-4F1C-8C09-EB671413AB01}"/>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7">
              <a:extLst>
                <a:ext uri="{FF2B5EF4-FFF2-40B4-BE49-F238E27FC236}">
                  <a16:creationId xmlns:a16="http://schemas.microsoft.com/office/drawing/2014/main" id="{75D9A24C-26F8-4BFC-A281-CDF74799AF1E}"/>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Rectangle 28">
              <a:extLst>
                <a:ext uri="{FF2B5EF4-FFF2-40B4-BE49-F238E27FC236}">
                  <a16:creationId xmlns:a16="http://schemas.microsoft.com/office/drawing/2014/main" id="{F1B3D05E-8C60-4ACF-84F2-6ABCB8AC018F}"/>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9">
              <a:extLst>
                <a:ext uri="{FF2B5EF4-FFF2-40B4-BE49-F238E27FC236}">
                  <a16:creationId xmlns:a16="http://schemas.microsoft.com/office/drawing/2014/main" id="{FF8C498B-7430-416C-9A98-BB0FE64CFB6A}"/>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30">
              <a:extLst>
                <a:ext uri="{FF2B5EF4-FFF2-40B4-BE49-F238E27FC236}">
                  <a16:creationId xmlns:a16="http://schemas.microsoft.com/office/drawing/2014/main" id="{0FB38B12-B794-46F0-A823-B29D5E022654}"/>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31" name="组合 30">
            <a:extLst>
              <a:ext uri="{FF2B5EF4-FFF2-40B4-BE49-F238E27FC236}">
                <a16:creationId xmlns:a16="http://schemas.microsoft.com/office/drawing/2014/main" id="{B56A538E-575B-4A36-AED5-84A94FAC369A}"/>
              </a:ext>
            </a:extLst>
          </p:cNvPr>
          <p:cNvGrpSpPr/>
          <p:nvPr/>
        </p:nvGrpSpPr>
        <p:grpSpPr>
          <a:xfrm>
            <a:off x="3555414" y="121830"/>
            <a:ext cx="4040922" cy="599235"/>
            <a:chOff x="3710491" y="1059583"/>
            <a:chExt cx="4748428" cy="599235"/>
          </a:xfrm>
        </p:grpSpPr>
        <p:grpSp>
          <p:nvGrpSpPr>
            <p:cNvPr id="32" name="组合 31">
              <a:extLst>
                <a:ext uri="{FF2B5EF4-FFF2-40B4-BE49-F238E27FC236}">
                  <a16:creationId xmlns:a16="http://schemas.microsoft.com/office/drawing/2014/main" id="{42BD5EBD-C0EA-4C92-99AF-30BAAE200D75}"/>
                </a:ext>
              </a:extLst>
            </p:cNvPr>
            <p:cNvGrpSpPr/>
            <p:nvPr/>
          </p:nvGrpSpPr>
          <p:grpSpPr>
            <a:xfrm>
              <a:off x="3710491" y="1059583"/>
              <a:ext cx="4748428" cy="599235"/>
              <a:chOff x="4139952" y="1170042"/>
              <a:chExt cx="4251453" cy="536519"/>
            </a:xfrm>
          </p:grpSpPr>
          <p:sp>
            <p:nvSpPr>
              <p:cNvPr id="34" name="圆角矩形 46">
                <a:extLst>
                  <a:ext uri="{FF2B5EF4-FFF2-40B4-BE49-F238E27FC236}">
                    <a16:creationId xmlns:a16="http://schemas.microsoft.com/office/drawing/2014/main" id="{6A2BB8AD-BC67-4AAE-831C-CCB0677CA03C}"/>
                  </a:ext>
                </a:extLst>
              </p:cNvPr>
              <p:cNvSpPr/>
              <p:nvPr/>
            </p:nvSpPr>
            <p:spPr>
              <a:xfrm>
                <a:off x="4139952" y="1170042"/>
                <a:ext cx="4251453"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5" name="圆角矩形 113">
                <a:extLst>
                  <a:ext uri="{FF2B5EF4-FFF2-40B4-BE49-F238E27FC236}">
                    <a16:creationId xmlns:a16="http://schemas.microsoft.com/office/drawing/2014/main" id="{05FBD14A-087D-4D06-A1EF-F0232B021438}"/>
                  </a:ext>
                </a:extLst>
              </p:cNvPr>
              <p:cNvSpPr/>
              <p:nvPr/>
            </p:nvSpPr>
            <p:spPr>
              <a:xfrm>
                <a:off x="4716016" y="1250029"/>
                <a:ext cx="355891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2"/>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TextBox 48">
                <a:extLst>
                  <a:ext uri="{FF2B5EF4-FFF2-40B4-BE49-F238E27FC236}">
                    <a16:creationId xmlns:a16="http://schemas.microsoft.com/office/drawing/2014/main" id="{1A378452-C3A2-4A1C-B090-C8CC78190A01}"/>
                  </a:ext>
                </a:extLst>
              </p:cNvPr>
              <p:cNvSpPr txBox="1"/>
              <p:nvPr/>
            </p:nvSpPr>
            <p:spPr>
              <a:xfrm>
                <a:off x="4246444" y="1253634"/>
                <a:ext cx="449515" cy="358234"/>
              </a:xfrm>
              <a:prstGeom prst="rect">
                <a:avLst/>
              </a:prstGeom>
              <a:noFill/>
            </p:spPr>
            <p:txBody>
              <a:bodyPr wrap="none" rtlCol="0">
                <a:spAutoFit/>
              </a:bodyPr>
              <a:lstStyle/>
              <a:p>
                <a:r>
                  <a:rPr lang="en-US" altLang="zh-CN" sz="2000" b="1" dirty="0">
                    <a:solidFill>
                      <a:schemeClr val="accent2"/>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01</a:t>
                </a:r>
                <a:endParaRPr lang="zh-CN" altLang="en-US" sz="2000" b="1" dirty="0">
                  <a:solidFill>
                    <a:schemeClr val="accent2"/>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33" name="TextBox 45">
              <a:extLst>
                <a:ext uri="{FF2B5EF4-FFF2-40B4-BE49-F238E27FC236}">
                  <a16:creationId xmlns:a16="http://schemas.microsoft.com/office/drawing/2014/main" id="{095D8349-8120-41D9-BD19-5A8460467DC1}"/>
                </a:ext>
              </a:extLst>
            </p:cNvPr>
            <p:cNvSpPr txBox="1"/>
            <p:nvPr/>
          </p:nvSpPr>
          <p:spPr>
            <a:xfrm>
              <a:off x="4324454" y="1146993"/>
              <a:ext cx="748923" cy="430887"/>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定义</a:t>
              </a:r>
            </a:p>
          </p:txBody>
        </p:sp>
      </p:grpSp>
      <p:grpSp>
        <p:nvGrpSpPr>
          <p:cNvPr id="37" name="组合 36">
            <a:extLst>
              <a:ext uri="{FF2B5EF4-FFF2-40B4-BE49-F238E27FC236}">
                <a16:creationId xmlns:a16="http://schemas.microsoft.com/office/drawing/2014/main" id="{B08E989E-FD53-412B-819E-9656C4A1118A}"/>
              </a:ext>
            </a:extLst>
          </p:cNvPr>
          <p:cNvGrpSpPr/>
          <p:nvPr/>
        </p:nvGrpSpPr>
        <p:grpSpPr>
          <a:xfrm>
            <a:off x="3555414" y="986552"/>
            <a:ext cx="4040922" cy="599235"/>
            <a:chOff x="3710491" y="1059583"/>
            <a:chExt cx="4748428" cy="599235"/>
          </a:xfrm>
        </p:grpSpPr>
        <p:grpSp>
          <p:nvGrpSpPr>
            <p:cNvPr id="38" name="组合 37">
              <a:extLst>
                <a:ext uri="{FF2B5EF4-FFF2-40B4-BE49-F238E27FC236}">
                  <a16:creationId xmlns:a16="http://schemas.microsoft.com/office/drawing/2014/main" id="{49A18EBA-E206-498E-9F1D-6564B01B5A3C}"/>
                </a:ext>
              </a:extLst>
            </p:cNvPr>
            <p:cNvGrpSpPr/>
            <p:nvPr/>
          </p:nvGrpSpPr>
          <p:grpSpPr>
            <a:xfrm>
              <a:off x="3710491" y="1059583"/>
              <a:ext cx="4748428" cy="599235"/>
              <a:chOff x="4139952" y="1170042"/>
              <a:chExt cx="4251453" cy="536519"/>
            </a:xfrm>
          </p:grpSpPr>
          <p:sp>
            <p:nvSpPr>
              <p:cNvPr id="40" name="圆角矩形 46">
                <a:extLst>
                  <a:ext uri="{FF2B5EF4-FFF2-40B4-BE49-F238E27FC236}">
                    <a16:creationId xmlns:a16="http://schemas.microsoft.com/office/drawing/2014/main" id="{6C583915-15D3-4904-8C38-B577CD7F8AC3}"/>
                  </a:ext>
                </a:extLst>
              </p:cNvPr>
              <p:cNvSpPr/>
              <p:nvPr/>
            </p:nvSpPr>
            <p:spPr>
              <a:xfrm>
                <a:off x="4139952" y="1170042"/>
                <a:ext cx="4251453"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1" name="圆角矩形 113">
                <a:extLst>
                  <a:ext uri="{FF2B5EF4-FFF2-40B4-BE49-F238E27FC236}">
                    <a16:creationId xmlns:a16="http://schemas.microsoft.com/office/drawing/2014/main" id="{10204E33-6A0B-4E60-810D-13514B19257E}"/>
                  </a:ext>
                </a:extLst>
              </p:cNvPr>
              <p:cNvSpPr/>
              <p:nvPr/>
            </p:nvSpPr>
            <p:spPr>
              <a:xfrm>
                <a:off x="4716016" y="1250029"/>
                <a:ext cx="3558917"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2"/>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42" name="TextBox 48">
                <a:extLst>
                  <a:ext uri="{FF2B5EF4-FFF2-40B4-BE49-F238E27FC236}">
                    <a16:creationId xmlns:a16="http://schemas.microsoft.com/office/drawing/2014/main" id="{224A44B6-55BD-4813-AE9E-100ACB1E39AC}"/>
                  </a:ext>
                </a:extLst>
              </p:cNvPr>
              <p:cNvSpPr txBox="1"/>
              <p:nvPr/>
            </p:nvSpPr>
            <p:spPr>
              <a:xfrm>
                <a:off x="4246444" y="1253634"/>
                <a:ext cx="449515" cy="358234"/>
              </a:xfrm>
              <a:prstGeom prst="rect">
                <a:avLst/>
              </a:prstGeom>
              <a:noFill/>
            </p:spPr>
            <p:txBody>
              <a:bodyPr wrap="none" rtlCol="0">
                <a:spAutoFit/>
              </a:bodyPr>
              <a:lstStyle/>
              <a:p>
                <a:r>
                  <a:rPr lang="en-US" altLang="zh-CN" sz="2000" b="1" dirty="0">
                    <a:solidFill>
                      <a:schemeClr val="accent2"/>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02</a:t>
                </a:r>
                <a:endParaRPr lang="zh-CN" altLang="en-US" sz="2000" b="1" dirty="0">
                  <a:solidFill>
                    <a:schemeClr val="accent2"/>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39" name="TextBox 45">
              <a:extLst>
                <a:ext uri="{FF2B5EF4-FFF2-40B4-BE49-F238E27FC236}">
                  <a16:creationId xmlns:a16="http://schemas.microsoft.com/office/drawing/2014/main" id="{0363B78A-D757-4F3D-A1D8-1FCDC634D18D}"/>
                </a:ext>
              </a:extLst>
            </p:cNvPr>
            <p:cNvSpPr txBox="1"/>
            <p:nvPr/>
          </p:nvSpPr>
          <p:spPr>
            <a:xfrm>
              <a:off x="4324454" y="1146993"/>
              <a:ext cx="1595309" cy="430887"/>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目标与使命</a:t>
              </a:r>
            </a:p>
          </p:txBody>
        </p:sp>
      </p:grpSp>
      <p:grpSp>
        <p:nvGrpSpPr>
          <p:cNvPr id="44" name="组合 43">
            <a:extLst>
              <a:ext uri="{FF2B5EF4-FFF2-40B4-BE49-F238E27FC236}">
                <a16:creationId xmlns:a16="http://schemas.microsoft.com/office/drawing/2014/main" id="{4FD6F0A5-B0C5-4E2C-962F-29023701CD5B}"/>
              </a:ext>
            </a:extLst>
          </p:cNvPr>
          <p:cNvGrpSpPr/>
          <p:nvPr/>
        </p:nvGrpSpPr>
        <p:grpSpPr>
          <a:xfrm>
            <a:off x="3530045" y="4373335"/>
            <a:ext cx="4066291" cy="599235"/>
            <a:chOff x="3710491" y="3590249"/>
            <a:chExt cx="4328187" cy="599235"/>
          </a:xfrm>
        </p:grpSpPr>
        <p:grpSp>
          <p:nvGrpSpPr>
            <p:cNvPr id="50" name="组合 49">
              <a:extLst>
                <a:ext uri="{FF2B5EF4-FFF2-40B4-BE49-F238E27FC236}">
                  <a16:creationId xmlns:a16="http://schemas.microsoft.com/office/drawing/2014/main" id="{928ADD44-2F61-4550-A034-13B0761D453B}"/>
                </a:ext>
              </a:extLst>
            </p:cNvPr>
            <p:cNvGrpSpPr/>
            <p:nvPr/>
          </p:nvGrpSpPr>
          <p:grpSpPr>
            <a:xfrm>
              <a:off x="3710491" y="3590249"/>
              <a:ext cx="4328187" cy="599235"/>
              <a:chOff x="4139952" y="1170041"/>
              <a:chExt cx="3875195" cy="536519"/>
            </a:xfrm>
          </p:grpSpPr>
          <p:sp>
            <p:nvSpPr>
              <p:cNvPr id="52" name="圆角矩形 58">
                <a:extLst>
                  <a:ext uri="{FF2B5EF4-FFF2-40B4-BE49-F238E27FC236}">
                    <a16:creationId xmlns:a16="http://schemas.microsoft.com/office/drawing/2014/main" id="{40DD2856-1671-4BEB-B7A1-2470249B57BE}"/>
                  </a:ext>
                </a:extLst>
              </p:cNvPr>
              <p:cNvSpPr/>
              <p:nvPr/>
            </p:nvSpPr>
            <p:spPr>
              <a:xfrm>
                <a:off x="4139952" y="1170041"/>
                <a:ext cx="3875195"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3" name="圆角矩形 113">
                <a:extLst>
                  <a:ext uri="{FF2B5EF4-FFF2-40B4-BE49-F238E27FC236}">
                    <a16:creationId xmlns:a16="http://schemas.microsoft.com/office/drawing/2014/main" id="{6F090598-F144-4652-95CC-06DFFF4E76CA}"/>
                  </a:ext>
                </a:extLst>
              </p:cNvPr>
              <p:cNvSpPr/>
              <p:nvPr/>
            </p:nvSpPr>
            <p:spPr>
              <a:xfrm>
                <a:off x="4716016" y="1250029"/>
                <a:ext cx="3170188"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5"/>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54" name="TextBox 60">
                <a:extLst>
                  <a:ext uri="{FF2B5EF4-FFF2-40B4-BE49-F238E27FC236}">
                    <a16:creationId xmlns:a16="http://schemas.microsoft.com/office/drawing/2014/main" id="{51835421-1AE7-4C63-A8A3-E2ACC40061A1}"/>
                  </a:ext>
                </a:extLst>
              </p:cNvPr>
              <p:cNvSpPr txBox="1"/>
              <p:nvPr/>
            </p:nvSpPr>
            <p:spPr>
              <a:xfrm>
                <a:off x="4246444" y="1253634"/>
                <a:ext cx="409732" cy="358234"/>
              </a:xfrm>
              <a:prstGeom prst="rect">
                <a:avLst/>
              </a:prstGeom>
              <a:noFill/>
            </p:spPr>
            <p:txBody>
              <a:bodyPr wrap="none" rtlCol="0">
                <a:spAutoFit/>
              </a:bodyPr>
              <a:lstStyle/>
              <a:p>
                <a:r>
                  <a:rPr lang="en-US" altLang="zh-CN" sz="2000" b="1" dirty="0">
                    <a:solidFill>
                      <a:schemeClr val="accent5"/>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06</a:t>
                </a:r>
                <a:endParaRPr lang="zh-CN" altLang="en-US" sz="2000" b="1" dirty="0">
                  <a:solidFill>
                    <a:schemeClr val="accent5"/>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51" name="TextBox 57">
              <a:extLst>
                <a:ext uri="{FF2B5EF4-FFF2-40B4-BE49-F238E27FC236}">
                  <a16:creationId xmlns:a16="http://schemas.microsoft.com/office/drawing/2014/main" id="{54F55F04-30FC-4588-B082-D657409F318E}"/>
                </a:ext>
              </a:extLst>
            </p:cNvPr>
            <p:cNvSpPr txBox="1"/>
            <p:nvPr/>
          </p:nvSpPr>
          <p:spPr>
            <a:xfrm>
              <a:off x="4324454" y="3696808"/>
              <a:ext cx="682643" cy="430887"/>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思考</a:t>
              </a:r>
            </a:p>
          </p:txBody>
        </p:sp>
      </p:grpSp>
      <p:grpSp>
        <p:nvGrpSpPr>
          <p:cNvPr id="55" name="组合 54">
            <a:extLst>
              <a:ext uri="{FF2B5EF4-FFF2-40B4-BE49-F238E27FC236}">
                <a16:creationId xmlns:a16="http://schemas.microsoft.com/office/drawing/2014/main" id="{1D5FD155-929D-4E1E-B400-5398752446F8}"/>
              </a:ext>
            </a:extLst>
          </p:cNvPr>
          <p:cNvGrpSpPr/>
          <p:nvPr/>
        </p:nvGrpSpPr>
        <p:grpSpPr>
          <a:xfrm>
            <a:off x="3535363" y="1864258"/>
            <a:ext cx="4055653" cy="871850"/>
            <a:chOff x="3710491" y="1059582"/>
            <a:chExt cx="4328187" cy="871850"/>
          </a:xfrm>
        </p:grpSpPr>
        <p:grpSp>
          <p:nvGrpSpPr>
            <p:cNvPr id="73" name="组合 72">
              <a:extLst>
                <a:ext uri="{FF2B5EF4-FFF2-40B4-BE49-F238E27FC236}">
                  <a16:creationId xmlns:a16="http://schemas.microsoft.com/office/drawing/2014/main" id="{0DCCFADD-DE2F-4A22-8DA2-0171EB6CCC87}"/>
                </a:ext>
              </a:extLst>
            </p:cNvPr>
            <p:cNvGrpSpPr/>
            <p:nvPr/>
          </p:nvGrpSpPr>
          <p:grpSpPr>
            <a:xfrm>
              <a:off x="3710491" y="1059582"/>
              <a:ext cx="4328187" cy="599235"/>
              <a:chOff x="4139952" y="1170041"/>
              <a:chExt cx="3875195" cy="536519"/>
            </a:xfrm>
          </p:grpSpPr>
          <p:sp>
            <p:nvSpPr>
              <p:cNvPr id="75" name="圆角矩形 64">
                <a:extLst>
                  <a:ext uri="{FF2B5EF4-FFF2-40B4-BE49-F238E27FC236}">
                    <a16:creationId xmlns:a16="http://schemas.microsoft.com/office/drawing/2014/main" id="{0B89E40F-56D4-44F2-A553-DF29A3140239}"/>
                  </a:ext>
                </a:extLst>
              </p:cNvPr>
              <p:cNvSpPr/>
              <p:nvPr/>
            </p:nvSpPr>
            <p:spPr>
              <a:xfrm>
                <a:off x="4139952" y="1170041"/>
                <a:ext cx="3875195" cy="536519"/>
              </a:xfrm>
              <a:prstGeom prst="roundRect">
                <a:avLst>
                  <a:gd name="adj" fmla="val 50000"/>
                </a:avLst>
              </a:prstGeom>
              <a:gradFill flip="none" rotWithShape="1">
                <a:gsLst>
                  <a:gs pos="45000">
                    <a:schemeClr val="bg1"/>
                  </a:gs>
                  <a:gs pos="100000">
                    <a:schemeClr val="bg1">
                      <a:lumMod val="85000"/>
                    </a:schemeClr>
                  </a:gs>
                </a:gsLst>
                <a:lin ang="18000000" scaled="0"/>
                <a:tileRect/>
              </a:gradFill>
              <a:ln w="6350">
                <a:gradFill>
                  <a:gsLst>
                    <a:gs pos="0">
                      <a:schemeClr val="bg1">
                        <a:lumMod val="85000"/>
                      </a:schemeClr>
                    </a:gs>
                    <a:gs pos="100000">
                      <a:schemeClr val="bg1"/>
                    </a:gs>
                  </a:gsLst>
                  <a:lin ang="17400000" scaled="0"/>
                </a:gradFill>
              </a:ln>
              <a:effectLst>
                <a:outerShdw blurRad="152400" dist="38100" dir="810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6" name="圆角矩形 113">
                <a:extLst>
                  <a:ext uri="{FF2B5EF4-FFF2-40B4-BE49-F238E27FC236}">
                    <a16:creationId xmlns:a16="http://schemas.microsoft.com/office/drawing/2014/main" id="{076CF497-76F5-4322-A427-3E773CBBB1DB}"/>
                  </a:ext>
                </a:extLst>
              </p:cNvPr>
              <p:cNvSpPr/>
              <p:nvPr/>
            </p:nvSpPr>
            <p:spPr>
              <a:xfrm>
                <a:off x="4716016" y="1250029"/>
                <a:ext cx="3170188" cy="389240"/>
              </a:xfrm>
              <a:custGeom>
                <a:avLst/>
                <a:gdLst/>
                <a:ahLst/>
                <a:cxnLst/>
                <a:rect l="l" t="t" r="r" b="b"/>
                <a:pathLst>
                  <a:path w="3005287" h="389240">
                    <a:moveTo>
                      <a:pt x="0" y="0"/>
                    </a:moveTo>
                    <a:lnTo>
                      <a:pt x="535610" y="0"/>
                    </a:lnTo>
                    <a:lnTo>
                      <a:pt x="792088" y="0"/>
                    </a:lnTo>
                    <a:lnTo>
                      <a:pt x="2810667" y="0"/>
                    </a:lnTo>
                    <a:cubicBezTo>
                      <a:pt x="2918153" y="0"/>
                      <a:pt x="3005287" y="87134"/>
                      <a:pt x="3005287" y="194620"/>
                    </a:cubicBezTo>
                    <a:lnTo>
                      <a:pt x="3005286" y="194620"/>
                    </a:lnTo>
                    <a:cubicBezTo>
                      <a:pt x="3005286" y="302106"/>
                      <a:pt x="2918152" y="389240"/>
                      <a:pt x="2810666" y="389240"/>
                    </a:cubicBezTo>
                    <a:lnTo>
                      <a:pt x="535610" y="389239"/>
                    </a:lnTo>
                    <a:lnTo>
                      <a:pt x="0" y="389239"/>
                    </a:lnTo>
                    <a:close/>
                  </a:path>
                </a:pathLst>
              </a:custGeom>
              <a:solidFill>
                <a:schemeClr val="accent3"/>
              </a:solidFill>
              <a:ln w="6350">
                <a:noFill/>
              </a:ln>
              <a:effectLst>
                <a:innerShdw blurRad="63500" dist="50800" dir="16200000">
                  <a:prstClr val="black">
                    <a:alpha val="3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05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77" name="TextBox 66">
                <a:extLst>
                  <a:ext uri="{FF2B5EF4-FFF2-40B4-BE49-F238E27FC236}">
                    <a16:creationId xmlns:a16="http://schemas.microsoft.com/office/drawing/2014/main" id="{9671AC1C-D83A-48D2-92D1-76D12890A5EE}"/>
                  </a:ext>
                </a:extLst>
              </p:cNvPr>
              <p:cNvSpPr txBox="1"/>
              <p:nvPr/>
            </p:nvSpPr>
            <p:spPr>
              <a:xfrm>
                <a:off x="4246444" y="1253634"/>
                <a:ext cx="479722" cy="358234"/>
              </a:xfrm>
              <a:prstGeom prst="rect">
                <a:avLst/>
              </a:prstGeom>
              <a:noFill/>
            </p:spPr>
            <p:txBody>
              <a:bodyPr wrap="none" rtlCol="0">
                <a:spAutoFit/>
              </a:bodyPr>
              <a:lstStyle/>
              <a:p>
                <a:r>
                  <a:rPr lang="en-US" altLang="zh-CN" sz="2000" b="1" dirty="0">
                    <a:solidFill>
                      <a:schemeClr val="accent3"/>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rPr>
                  <a:t>03</a:t>
                </a:r>
                <a:endParaRPr lang="zh-CN" altLang="en-US" sz="2000" b="1" dirty="0">
                  <a:solidFill>
                    <a:schemeClr val="accent3"/>
                  </a:solidFill>
                  <a:effectLst>
                    <a:innerShdw blurRad="63500" dist="50800" dir="10800000">
                      <a:prstClr val="black">
                        <a:alpha val="50000"/>
                      </a:prstClr>
                    </a:innerShdw>
                  </a:effectLst>
                  <a:latin typeface="微软雅黑" panose="020B0503020204020204" pitchFamily="34" charset="-122"/>
                  <a:ea typeface="微软雅黑" panose="020B0503020204020204" pitchFamily="34" charset="-122"/>
                </a:endParaRPr>
              </a:p>
            </p:txBody>
          </p:sp>
        </p:grpSp>
        <p:sp>
          <p:nvSpPr>
            <p:cNvPr id="74" name="TextBox 63">
              <a:extLst>
                <a:ext uri="{FF2B5EF4-FFF2-40B4-BE49-F238E27FC236}">
                  <a16:creationId xmlns:a16="http://schemas.microsoft.com/office/drawing/2014/main" id="{33862B4F-DC73-4C90-8191-55E11D68FB2A}"/>
                </a:ext>
              </a:extLst>
            </p:cNvPr>
            <p:cNvSpPr txBox="1"/>
            <p:nvPr/>
          </p:nvSpPr>
          <p:spPr>
            <a:xfrm>
              <a:off x="4306633" y="1161991"/>
              <a:ext cx="2906860" cy="769441"/>
            </a:xfrm>
            <a:prstGeom prst="rect">
              <a:avLst/>
            </a:prstGeom>
            <a:noFill/>
          </p:spPr>
          <p:txBody>
            <a:bodyPr wrap="none" rtlCol="0">
              <a:spAutoFit/>
            </a:bodyPr>
            <a:lstStyle/>
            <a:p>
              <a:r>
                <a:rPr lang="zh-CN" altLang="en-US" sz="2200" b="1" dirty="0">
                  <a:solidFill>
                    <a:schemeClr val="bg1"/>
                  </a:solidFill>
                  <a:latin typeface="微软雅黑" panose="020B0503020204020204" pitchFamily="34" charset="-122"/>
                  <a:ea typeface="微软雅黑" panose="020B0503020204020204" pitchFamily="34" charset="-122"/>
                </a:rPr>
                <a:t>理论体系与思想贡献</a:t>
              </a:r>
            </a:p>
            <a:p>
              <a:endParaRPr lang="zh-CN" altLang="en-US" sz="2200"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072148222"/>
      </p:ext>
    </p:extLst>
  </p:cSld>
  <p:clrMapOvr>
    <a:masterClrMapping/>
  </p:clrMapOvr>
  <p:transition spd="slow" advTm="0">
    <p:pull/>
  </p:transition>
</p:sld>
</file>

<file path=ppt/slides/slide30.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l="-13000" r="-13000"/>
          </a:stretch>
        </a:blipFill>
        <a:effectLst/>
      </p:bgPr>
    </p:bg>
    <p:spTree>
      <p:nvGrpSpPr>
        <p:cNvPr id="1" name=""/>
        <p:cNvGrpSpPr/>
        <p:nvPr/>
      </p:nvGrpSpPr>
      <p:grpSpPr>
        <a:xfrm>
          <a:off x="0" y="0"/>
          <a:ext cx="0" cy="0"/>
          <a:chOff x="0" y="0"/>
          <a:chExt cx="0" cy="0"/>
        </a:xfrm>
      </p:grpSpPr>
      <p:sp>
        <p:nvSpPr>
          <p:cNvPr id="76" name="矩形 75"/>
          <p:cNvSpPr/>
          <p:nvPr/>
        </p:nvSpPr>
        <p:spPr>
          <a:xfrm>
            <a:off x="2771800" y="2067694"/>
            <a:ext cx="3672409" cy="1015663"/>
          </a:xfrm>
          <a:prstGeom prst="rect">
            <a:avLst/>
          </a:prstGeom>
        </p:spPr>
        <p:txBody>
          <a:bodyPr wrap="square">
            <a:spAutoFit/>
          </a:bodyPr>
          <a:lstStyle/>
          <a:p>
            <a:pPr algn="just">
              <a:lnSpc>
                <a:spcPct val="150000"/>
              </a:lnSpc>
            </a:pPr>
            <a:r>
              <a:rPr lang="zh-CN" altLang="en-US"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      </a:t>
            </a:r>
            <a:r>
              <a:rPr lang="en-US" altLang="zh-CN" sz="4000" b="1" dirty="0">
                <a:gradFill>
                  <a:gsLst>
                    <a:gs pos="44000">
                      <a:schemeClr val="accent3"/>
                    </a:gs>
                    <a:gs pos="0">
                      <a:schemeClr val="accent1"/>
                    </a:gs>
                    <a:gs pos="93750">
                      <a:schemeClr val="accent5"/>
                    </a:gs>
                    <a:gs pos="74000">
                      <a:schemeClr val="accent4"/>
                    </a:gs>
                  </a:gsLst>
                  <a:lin ang="2700000" scaled="0"/>
                </a:gradFill>
                <a:latin typeface="微软雅黑" pitchFamily="34" charset="-122"/>
                <a:ea typeface="微软雅黑" pitchFamily="34" charset="-122"/>
              </a:rPr>
              <a:t>Thanks</a:t>
            </a:r>
          </a:p>
        </p:txBody>
      </p:sp>
    </p:spTree>
    <p:extLst>
      <p:ext uri="{BB962C8B-B14F-4D97-AF65-F5344CB8AC3E}">
        <p14:creationId xmlns:p14="http://schemas.microsoft.com/office/powerpoint/2010/main" val="1059907626"/>
      </p:ext>
    </p:extLst>
  </p:cSld>
  <p:clrMapOvr>
    <a:masterClrMapping/>
  </p:clrMapOvr>
  <p:transition spd="slow" advTm="0">
    <p:pull/>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76"/>
                                            </p:tgtEl>
                                            <p:attrNameLst>
                                              <p:attrName>style.visibility</p:attrName>
                                            </p:attrNameLst>
                                          </p:cBhvr>
                                          <p:to>
                                            <p:strVal val="visible"/>
                                          </p:to>
                                        </p:set>
                                        <p:animEffect transition="in" filter="fade">
                                          <p:cBhvr>
                                            <p:cTn id="7" dur="750"/>
                                            <p:tgtEl>
                                              <p:spTgt spid="76"/>
                                            </p:tgtEl>
                                          </p:cBhvr>
                                        </p:animEffect>
                                        <p:anim calcmode="lin" valueType="num">
                                          <p:cBhvr>
                                            <p:cTn id="8" dur="750" fill="hold"/>
                                            <p:tgtEl>
                                              <p:spTgt spid="76"/>
                                            </p:tgtEl>
                                            <p:attrNameLst>
                                              <p:attrName>ppt_x</p:attrName>
                                            </p:attrNameLst>
                                          </p:cBhvr>
                                          <p:tavLst>
                                            <p:tav tm="0">
                                              <p:val>
                                                <p:strVal val="#ppt_x"/>
                                              </p:val>
                                            </p:tav>
                                            <p:tav tm="100000">
                                              <p:val>
                                                <p:strVal val="#ppt_x"/>
                                              </p:val>
                                            </p:tav>
                                          </p:tavLst>
                                        </p:anim>
                                        <p:anim calcmode="lin" valueType="num">
                                          <p:cBhvr>
                                            <p:cTn id="9" dur="75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additive="base">
                                            <p:cTn id="7" dur="2000" fill="hold"/>
                                            <p:tgtEl>
                                              <p:spTgt spid="46"/>
                                            </p:tgtEl>
                                            <p:attrNameLst>
                                              <p:attrName>ppt_x</p:attrName>
                                            </p:attrNameLst>
                                          </p:cBhvr>
                                          <p:tavLst>
                                            <p:tav tm="0">
                                              <p:val>
                                                <p:strVal val="#ppt_x"/>
                                              </p:val>
                                            </p:tav>
                                            <p:tav tm="100000">
                                              <p:val>
                                                <p:strVal val="#ppt_x"/>
                                              </p:val>
                                            </p:tav>
                                          </p:tavLst>
                                        </p:anim>
                                        <p:anim calcmode="lin" valueType="num">
                                          <p:cBhvr additive="base">
                                            <p:cTn id="8" dur="2000" fill="hold"/>
                                            <p:tgtEl>
                                              <p:spTgt spid="46"/>
                                            </p:tgtEl>
                                            <p:attrNameLst>
                                              <p:attrName>ppt_y</p:attrName>
                                            </p:attrNameLst>
                                          </p:cBhvr>
                                          <p:tavLst>
                                            <p:tav tm="0">
                                              <p:val>
                                                <p:strVal val="0-#ppt_h/2"/>
                                              </p:val>
                                            </p:tav>
                                            <p:tav tm="100000">
                                              <p:val>
                                                <p:strVal val="#ppt_y"/>
                                              </p:val>
                                            </p:tav>
                                          </p:tavLst>
                                        </p:anim>
                                      </p:childTnLst>
                                    </p:cTn>
                                  </p:par>
                                  <p:par>
                                    <p:cTn id="9" presetID="2" presetClass="entr" presetSubtype="9" fill="hold" nodeType="withEffect">
                                      <p:stCondLst>
                                        <p:cond delay="0"/>
                                      </p:stCondLst>
                                      <p:childTnLst>
                                        <p:set>
                                          <p:cBhvr>
                                            <p:cTn id="10" dur="1" fill="hold">
                                              <p:stCondLst>
                                                <p:cond delay="0"/>
                                              </p:stCondLst>
                                            </p:cTn>
                                            <p:tgtEl>
                                              <p:spTgt spid="50"/>
                                            </p:tgtEl>
                                            <p:attrNameLst>
                                              <p:attrName>style.visibility</p:attrName>
                                            </p:attrNameLst>
                                          </p:cBhvr>
                                          <p:to>
                                            <p:strVal val="visible"/>
                                          </p:to>
                                        </p:set>
                                        <p:anim calcmode="lin" valueType="num">
                                          <p:cBhvr additive="base">
                                            <p:cTn id="11" dur="2000" fill="hold"/>
                                            <p:tgtEl>
                                              <p:spTgt spid="50"/>
                                            </p:tgtEl>
                                            <p:attrNameLst>
                                              <p:attrName>ppt_x</p:attrName>
                                            </p:attrNameLst>
                                          </p:cBhvr>
                                          <p:tavLst>
                                            <p:tav tm="0">
                                              <p:val>
                                                <p:strVal val="0-#ppt_w/2"/>
                                              </p:val>
                                            </p:tav>
                                            <p:tav tm="100000">
                                              <p:val>
                                                <p:strVal val="#ppt_x"/>
                                              </p:val>
                                            </p:tav>
                                          </p:tavLst>
                                        </p:anim>
                                        <p:anim calcmode="lin" valueType="num">
                                          <p:cBhvr additive="base">
                                            <p:cTn id="12" dur="2000" fill="hold"/>
                                            <p:tgtEl>
                                              <p:spTgt spid="50"/>
                                            </p:tgtEl>
                                            <p:attrNameLst>
                                              <p:attrName>ppt_y</p:attrName>
                                            </p:attrNameLst>
                                          </p:cBhvr>
                                          <p:tavLst>
                                            <p:tav tm="0">
                                              <p:val>
                                                <p:strVal val="0-#ppt_h/2"/>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2000" fill="hold"/>
                                            <p:tgtEl>
                                              <p:spTgt spid="43"/>
                                            </p:tgtEl>
                                            <p:attrNameLst>
                                              <p:attrName>ppt_x</p:attrName>
                                            </p:attrNameLst>
                                          </p:cBhvr>
                                          <p:tavLst>
                                            <p:tav tm="0">
                                              <p:val>
                                                <p:strVal val="1+#ppt_w/2"/>
                                              </p:val>
                                            </p:tav>
                                            <p:tav tm="100000">
                                              <p:val>
                                                <p:strVal val="#ppt_x"/>
                                              </p:val>
                                            </p:tav>
                                          </p:tavLst>
                                        </p:anim>
                                        <p:anim calcmode="lin" valueType="num">
                                          <p:cBhvr additive="base">
                                            <p:cTn id="16" dur="2000" fill="hold"/>
                                            <p:tgtEl>
                                              <p:spTgt spid="43"/>
                                            </p:tgtEl>
                                            <p:attrNameLst>
                                              <p:attrName>ppt_y</p:attrName>
                                            </p:attrNameLst>
                                          </p:cBhvr>
                                          <p:tavLst>
                                            <p:tav tm="0">
                                              <p:val>
                                                <p:strVal val="#ppt_y"/>
                                              </p:val>
                                            </p:tav>
                                            <p:tav tm="100000">
                                              <p:val>
                                                <p:strVal val="#ppt_y"/>
                                              </p:val>
                                            </p:tav>
                                          </p:tavLst>
                                        </p:anim>
                                      </p:childTnLst>
                                    </p:cTn>
                                  </p:par>
                                  <p:par>
                                    <p:cTn id="17" presetID="2" presetClass="entr" presetSubtype="3" fill="hold" nodeType="with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2000" fill="hold"/>
                                            <p:tgtEl>
                                              <p:spTgt spid="40"/>
                                            </p:tgtEl>
                                            <p:attrNameLst>
                                              <p:attrName>ppt_x</p:attrName>
                                            </p:attrNameLst>
                                          </p:cBhvr>
                                          <p:tavLst>
                                            <p:tav tm="0">
                                              <p:val>
                                                <p:strVal val="1+#ppt_w/2"/>
                                              </p:val>
                                            </p:tav>
                                            <p:tav tm="100000">
                                              <p:val>
                                                <p:strVal val="#ppt_x"/>
                                              </p:val>
                                            </p:tav>
                                          </p:tavLst>
                                        </p:anim>
                                        <p:anim calcmode="lin" valueType="num">
                                          <p:cBhvr additive="base">
                                            <p:cTn id="20" dur="2000" fill="hold"/>
                                            <p:tgtEl>
                                              <p:spTgt spid="40"/>
                                            </p:tgtEl>
                                            <p:attrNameLst>
                                              <p:attrName>ppt_y</p:attrName>
                                            </p:attrNameLst>
                                          </p:cBhvr>
                                          <p:tavLst>
                                            <p:tav tm="0">
                                              <p:val>
                                                <p:strVal val="0-#ppt_h/2"/>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 calcmode="lin" valueType="num">
                                          <p:cBhvr additive="base">
                                            <p:cTn id="23" dur="2000" fill="hold"/>
                                            <p:tgtEl>
                                              <p:spTgt spid="70"/>
                                            </p:tgtEl>
                                            <p:attrNameLst>
                                              <p:attrName>ppt_x</p:attrName>
                                            </p:attrNameLst>
                                          </p:cBhvr>
                                          <p:tavLst>
                                            <p:tav tm="0">
                                              <p:val>
                                                <p:strVal val="0-#ppt_w/2"/>
                                              </p:val>
                                            </p:tav>
                                            <p:tav tm="100000">
                                              <p:val>
                                                <p:strVal val="#ppt_x"/>
                                              </p:val>
                                            </p:tav>
                                          </p:tavLst>
                                        </p:anim>
                                        <p:anim calcmode="lin" valueType="num">
                                          <p:cBhvr additive="base">
                                            <p:cTn id="24" dur="2000" fill="hold"/>
                                            <p:tgtEl>
                                              <p:spTgt spid="70"/>
                                            </p:tgtEl>
                                            <p:attrNameLst>
                                              <p:attrName>ppt_y</p:attrName>
                                            </p:attrNameLst>
                                          </p:cBhvr>
                                          <p:tavLst>
                                            <p:tav tm="0">
                                              <p:val>
                                                <p:strVal val="#ppt_y"/>
                                              </p:val>
                                            </p:tav>
                                            <p:tav tm="100000">
                                              <p:val>
                                                <p:strVal val="#ppt_y"/>
                                              </p:val>
                                            </p:tav>
                                          </p:tavLst>
                                        </p:anim>
                                      </p:childTnLst>
                                    </p:cTn>
                                  </p:par>
                                  <p:par>
                                    <p:cTn id="25" presetID="2" presetClass="entr" presetSubtype="12" fill="hold" nodeType="withEffect">
                                      <p:stCondLst>
                                        <p:cond delay="0"/>
                                      </p:stCondLst>
                                      <p:childTnLst>
                                        <p:set>
                                          <p:cBhvr>
                                            <p:cTn id="26" dur="1" fill="hold">
                                              <p:stCondLst>
                                                <p:cond delay="0"/>
                                              </p:stCondLst>
                                            </p:cTn>
                                            <p:tgtEl>
                                              <p:spTgt spid="73"/>
                                            </p:tgtEl>
                                            <p:attrNameLst>
                                              <p:attrName>style.visibility</p:attrName>
                                            </p:attrNameLst>
                                          </p:cBhvr>
                                          <p:to>
                                            <p:strVal val="visible"/>
                                          </p:to>
                                        </p:set>
                                        <p:anim calcmode="lin" valueType="num">
                                          <p:cBhvr additive="base">
                                            <p:cTn id="27" dur="2000" fill="hold"/>
                                            <p:tgtEl>
                                              <p:spTgt spid="73"/>
                                            </p:tgtEl>
                                            <p:attrNameLst>
                                              <p:attrName>ppt_x</p:attrName>
                                            </p:attrNameLst>
                                          </p:cBhvr>
                                          <p:tavLst>
                                            <p:tav tm="0">
                                              <p:val>
                                                <p:strVal val="0-#ppt_w/2"/>
                                              </p:val>
                                            </p:tav>
                                            <p:tav tm="100000">
                                              <p:val>
                                                <p:strVal val="#ppt_x"/>
                                              </p:val>
                                            </p:tav>
                                          </p:tavLst>
                                        </p:anim>
                                        <p:anim calcmode="lin" valueType="num">
                                          <p:cBhvr additive="base">
                                            <p:cTn id="28" dur="2000" fill="hold"/>
                                            <p:tgtEl>
                                              <p:spTgt spid="73"/>
                                            </p:tgtEl>
                                            <p:attrNameLst>
                                              <p:attrName>ppt_y</p:attrName>
                                            </p:attrNameLst>
                                          </p:cBhvr>
                                          <p:tavLst>
                                            <p:tav tm="0">
                                              <p:val>
                                                <p:strVal val="1+#ppt_h/2"/>
                                              </p:val>
                                            </p:tav>
                                            <p:tav tm="100000">
                                              <p:val>
                                                <p:strVal val="#ppt_y"/>
                                              </p:val>
                                            </p:tav>
                                          </p:tavLst>
                                        </p:anim>
                                      </p:childTnLst>
                                    </p:cTn>
                                  </p:par>
                                </p:childTnLst>
                              </p:cTn>
                            </p:par>
                            <p:par>
                              <p:cTn id="29" fill="hold">
                                <p:stCondLst>
                                  <p:cond delay="2000"/>
                                </p:stCondLst>
                                <p:childTnLst>
                                  <p:par>
                                    <p:cTn id="30" presetID="56" presetClass="entr" presetSubtype="0" fill="hold" grpId="0" nodeType="afterEffect">
                                      <p:stCondLst>
                                        <p:cond delay="0"/>
                                      </p:stCondLst>
                                      <p:iterate type="lt">
                                        <p:tmPct val="10000"/>
                                      </p:iterate>
                                      <p:childTnLst>
                                        <p:set>
                                          <p:cBhvr>
                                            <p:cTn id="31" dur="1" fill="hold">
                                              <p:stCondLst>
                                                <p:cond delay="0"/>
                                              </p:stCondLst>
                                            </p:cTn>
                                            <p:tgtEl>
                                              <p:spTgt spid="49"/>
                                            </p:tgtEl>
                                            <p:attrNameLst>
                                              <p:attrName>style.visibility</p:attrName>
                                            </p:attrNameLst>
                                          </p:cBhvr>
                                          <p:to>
                                            <p:strVal val="visible"/>
                                          </p:to>
                                        </p:set>
                                        <p:anim by="(-#ppt_w*2)" calcmode="lin" valueType="num">
                                          <p:cBhvr rctx="PPT">
                                            <p:cTn id="32" dur="1000" autoRev="1" fill="hold">
                                              <p:stCondLst>
                                                <p:cond delay="0"/>
                                              </p:stCondLst>
                                            </p:cTn>
                                            <p:tgtEl>
                                              <p:spTgt spid="49"/>
                                            </p:tgtEl>
                                            <p:attrNameLst>
                                              <p:attrName>ppt_w</p:attrName>
                                            </p:attrNameLst>
                                          </p:cBhvr>
                                        </p:anim>
                                        <p:anim by="(#ppt_w*0.50)" calcmode="lin" valueType="num">
                                          <p:cBhvr>
                                            <p:cTn id="33" dur="1000" decel="50000" autoRev="1" fill="hold">
                                              <p:stCondLst>
                                                <p:cond delay="0"/>
                                              </p:stCondLst>
                                            </p:cTn>
                                            <p:tgtEl>
                                              <p:spTgt spid="49"/>
                                            </p:tgtEl>
                                            <p:attrNameLst>
                                              <p:attrName>ppt_x</p:attrName>
                                            </p:attrNameLst>
                                          </p:cBhvr>
                                        </p:anim>
                                        <p:anim from="(-#ppt_h/2)" to="(#ppt_y)" calcmode="lin" valueType="num">
                                          <p:cBhvr>
                                            <p:cTn id="34" dur="2000" fill="hold">
                                              <p:stCondLst>
                                                <p:cond delay="0"/>
                                              </p:stCondLst>
                                            </p:cTn>
                                            <p:tgtEl>
                                              <p:spTgt spid="49"/>
                                            </p:tgtEl>
                                            <p:attrNameLst>
                                              <p:attrName>ppt_y</p:attrName>
                                            </p:attrNameLst>
                                          </p:cBhvr>
                                        </p:anim>
                                        <p:animRot by="21600000">
                                          <p:cBhvr>
                                            <p:cTn id="35" dur="2000" fill="hold">
                                              <p:stCondLst>
                                                <p:cond delay="0"/>
                                              </p:stCondLst>
                                            </p:cTn>
                                            <p:tgtEl>
                                              <p:spTgt spid="49"/>
                                            </p:tgtEl>
                                            <p:attrNameLst>
                                              <p:attrName>r</p:attrName>
                                            </p:attrNameLst>
                                          </p:cBhvr>
                                        </p:animRot>
                                      </p:childTnLst>
                                    </p:cTn>
                                  </p:par>
                                </p:childTnLst>
                              </p:cTn>
                            </p:par>
                            <p:par>
                              <p:cTn id="36" fill="hold">
                                <p:stCondLst>
                                  <p:cond delay="4600"/>
                                </p:stCondLst>
                                <p:childTnLst>
                                  <p:par>
                                    <p:cTn id="37" presetID="42" presetClass="entr" presetSubtype="0" fill="hold" grpId="0" nodeType="afterEffect">
                                      <p:stCondLst>
                                        <p:cond delay="0"/>
                                      </p:stCondLst>
                                      <p:iterate type="lt">
                                        <p:tmPct val="10000"/>
                                      </p:iterate>
                                      <p:childTnLst>
                                        <p:set>
                                          <p:cBhvr>
                                            <p:cTn id="38" dur="1" fill="hold">
                                              <p:stCondLst>
                                                <p:cond delay="0"/>
                                              </p:stCondLst>
                                            </p:cTn>
                                            <p:tgtEl>
                                              <p:spTgt spid="76"/>
                                            </p:tgtEl>
                                            <p:attrNameLst>
                                              <p:attrName>style.visibility</p:attrName>
                                            </p:attrNameLst>
                                          </p:cBhvr>
                                          <p:to>
                                            <p:strVal val="visible"/>
                                          </p:to>
                                        </p:set>
                                        <p:animEffect transition="in" filter="fade">
                                          <p:cBhvr>
                                            <p:cTn id="39" dur="750"/>
                                            <p:tgtEl>
                                              <p:spTgt spid="76"/>
                                            </p:tgtEl>
                                          </p:cBhvr>
                                        </p:animEffect>
                                        <p:anim calcmode="lin" valueType="num">
                                          <p:cBhvr>
                                            <p:cTn id="40" dur="750" fill="hold"/>
                                            <p:tgtEl>
                                              <p:spTgt spid="76"/>
                                            </p:tgtEl>
                                            <p:attrNameLst>
                                              <p:attrName>ppt_x</p:attrName>
                                            </p:attrNameLst>
                                          </p:cBhvr>
                                          <p:tavLst>
                                            <p:tav tm="0">
                                              <p:val>
                                                <p:strVal val="#ppt_x"/>
                                              </p:val>
                                            </p:tav>
                                            <p:tav tm="100000">
                                              <p:val>
                                                <p:strVal val="#ppt_x"/>
                                              </p:val>
                                            </p:tav>
                                          </p:tavLst>
                                        </p:anim>
                                        <p:anim calcmode="lin" valueType="num">
                                          <p:cBhvr>
                                            <p:cTn id="41" dur="750" fill="hold"/>
                                            <p:tgtEl>
                                              <p:spTgt spid="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76"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15816" y="1824367"/>
            <a:ext cx="5832649" cy="707886"/>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中国特色大国外交的定义</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01</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一</a:t>
            </a:r>
          </a:p>
        </p:txBody>
      </p:sp>
      <p:grpSp>
        <p:nvGrpSpPr>
          <p:cNvPr id="9" name="Group 25">
            <a:extLst>
              <a:ext uri="{FF2B5EF4-FFF2-40B4-BE49-F238E27FC236}">
                <a16:creationId xmlns:a16="http://schemas.microsoft.com/office/drawing/2014/main" id="{35231A97-0D12-4159-AF76-18AE903A0BFB}"/>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87B7BA55-C79E-4EC6-8B44-A114DDB5C516}"/>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68CEF47A-630E-418F-987A-2C7DF91D10D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7027C10D-4D68-4EEF-BE5F-86F32B6354C4}"/>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2F95F923-08D8-483A-B720-98E1DC468B54}"/>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BF9394BF-5DA8-4A8C-AA9C-AF0AC79350DD}"/>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1346826"/>
      </p:ext>
    </p:extLst>
  </p:cSld>
  <p:clrMapOvr>
    <a:masterClrMapping/>
  </p:clrMapOvr>
  <p:transition spd="slow" advTm="0">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448014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中国特色大国外交的定义</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4550431" y="799694"/>
            <a:ext cx="4593569"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a:extLst>
              <a:ext uri="{FF2B5EF4-FFF2-40B4-BE49-F238E27FC236}">
                <a16:creationId xmlns:a16="http://schemas.microsoft.com/office/drawing/2014/main" id="{9B5887C7-D513-4EBD-B3D0-6FA5A04DFEA0}"/>
              </a:ext>
            </a:extLst>
          </p:cNvPr>
          <p:cNvGrpSpPr/>
          <p:nvPr/>
        </p:nvGrpSpPr>
        <p:grpSpPr>
          <a:xfrm>
            <a:off x="4427984" y="1356908"/>
            <a:ext cx="3168650" cy="3164211"/>
            <a:chOff x="1259632" y="1491630"/>
            <a:chExt cx="3168650" cy="3164211"/>
          </a:xfrm>
        </p:grpSpPr>
        <p:sp>
          <p:nvSpPr>
            <p:cNvPr id="16" name="圆角矩形 27">
              <a:extLst>
                <a:ext uri="{FF2B5EF4-FFF2-40B4-BE49-F238E27FC236}">
                  <a16:creationId xmlns:a16="http://schemas.microsoft.com/office/drawing/2014/main" id="{419DCE84-5BC5-48CF-879C-0A6E0E6FA81F}"/>
                </a:ext>
              </a:extLst>
            </p:cNvPr>
            <p:cNvSpPr/>
            <p:nvPr/>
          </p:nvSpPr>
          <p:spPr bwMode="auto">
            <a:xfrm>
              <a:off x="1259632" y="1491630"/>
              <a:ext cx="3168650" cy="3164211"/>
            </a:xfrm>
            <a:prstGeom prst="roundRect">
              <a:avLst/>
            </a:prstGeom>
            <a:noFill/>
            <a:ln>
              <a:solidFill>
                <a:schemeClr val="tx1">
                  <a:lumMod val="75000"/>
                  <a:lumOff val="25000"/>
                </a:schemeClr>
              </a:solidFill>
            </a:ln>
          </p:spPr>
          <p:style>
            <a:lnRef idx="2">
              <a:schemeClr val="accent2"/>
            </a:lnRef>
            <a:fillRef idx="1">
              <a:schemeClr val="lt1"/>
            </a:fillRef>
            <a:effectRef idx="0">
              <a:schemeClr val="accent2"/>
            </a:effectRef>
            <a:fontRef idx="minor">
              <a:schemeClr val="dk1"/>
            </a:fontRef>
          </p:style>
          <p:txBody>
            <a:bodyPr lIns="91430" tIns="45716" rIns="91430" bIns="45716" anchor="ctr">
              <a:sp3d/>
            </a:bodyPr>
            <a:lstStyle/>
            <a:p>
              <a:pPr marL="0" lvl="2" algn="ctr" eaLnBrk="0" fontAlgn="ctr" hangingPunct="0">
                <a:buClr>
                  <a:srgbClr val="FF0000"/>
                </a:buClr>
                <a:buSzPct val="70000"/>
                <a:buFont typeface="Wingdings" pitchFamily="2" charset="2"/>
                <a:buChar char="n"/>
                <a:tabLst>
                  <a:tab pos="136509" algn="l"/>
                </a:tabLst>
                <a:defRPr/>
              </a:pPr>
              <a:endParaRPr lang="zh-CN" altLang="en-US" sz="1400" dirty="0">
                <a:solidFill>
                  <a:schemeClr val="accent2"/>
                </a:solidFill>
                <a:latin typeface="微软雅黑" pitchFamily="34" charset="-122"/>
                <a:ea typeface="微软雅黑" pitchFamily="34" charset="-122"/>
              </a:endParaRPr>
            </a:p>
          </p:txBody>
        </p:sp>
        <p:sp>
          <p:nvSpPr>
            <p:cNvPr id="17" name="矩形 87">
              <a:extLst>
                <a:ext uri="{FF2B5EF4-FFF2-40B4-BE49-F238E27FC236}">
                  <a16:creationId xmlns:a16="http://schemas.microsoft.com/office/drawing/2014/main" id="{60FB4FB7-D24A-4587-B6CF-6A907021CE1D}"/>
                </a:ext>
              </a:extLst>
            </p:cNvPr>
            <p:cNvSpPr>
              <a:spLocks noChangeArrowheads="1"/>
            </p:cNvSpPr>
            <p:nvPr/>
          </p:nvSpPr>
          <p:spPr bwMode="auto">
            <a:xfrm>
              <a:off x="1382079" y="1515153"/>
              <a:ext cx="2982268" cy="3000813"/>
            </a:xfrm>
            <a:prstGeom prst="rect">
              <a:avLst/>
            </a:prstGeom>
            <a:noFill/>
            <a:ln w="9525">
              <a:noFill/>
              <a:miter lim="800000"/>
              <a:headEnd/>
              <a:tailEnd/>
            </a:ln>
          </p:spPr>
          <p:txBody>
            <a:bodyPr wrap="square" lIns="91430" tIns="45716" rIns="91430" bIns="45716">
              <a:spAutoFit/>
            </a:bodyPr>
            <a:lstStyle/>
            <a:p>
              <a:pPr algn="just" eaLnBrk="0" fontAlgn="ctr" hangingPunct="0">
                <a:lnSpc>
                  <a:spcPct val="150000"/>
                </a:lnSpc>
                <a:buClr>
                  <a:srgbClr val="FF0000"/>
                </a:buClr>
                <a:buSzPct val="70000"/>
              </a:pPr>
              <a:r>
                <a:rPr lang="zh-CN" altLang="en-US" dirty="0">
                  <a:solidFill>
                    <a:schemeClr val="tx1">
                      <a:lumMod val="75000"/>
                      <a:lumOff val="25000"/>
                    </a:schemeClr>
                  </a:solidFill>
                  <a:latin typeface="微软雅黑" pitchFamily="34" charset="-122"/>
                  <a:ea typeface="微软雅黑" pitchFamily="34" charset="-122"/>
                </a:rPr>
                <a:t>所谓的大国外交，就是要塑造中国作为一个大国所应具有的外交体系和外交能力，这是日益崛起的中国对自身地位和身份、利益与目标、战略和政策，以及应有国际角色的准确判断和应有表达</a:t>
              </a:r>
            </a:p>
          </p:txBody>
        </p:sp>
      </p:grpSp>
      <p:pic>
        <p:nvPicPr>
          <p:cNvPr id="2" name="图片 1">
            <a:extLst>
              <a:ext uri="{FF2B5EF4-FFF2-40B4-BE49-F238E27FC236}">
                <a16:creationId xmlns:a16="http://schemas.microsoft.com/office/drawing/2014/main" id="{304A399D-FF30-4931-AC6A-634AB917DBFD}"/>
              </a:ext>
            </a:extLst>
          </p:cNvPr>
          <p:cNvPicPr>
            <a:picLocks noChangeAspect="1"/>
          </p:cNvPicPr>
          <p:nvPr/>
        </p:nvPicPr>
        <p:blipFill>
          <a:blip r:embed="rId4"/>
          <a:stretch>
            <a:fillRect/>
          </a:stretch>
        </p:blipFill>
        <p:spPr>
          <a:xfrm>
            <a:off x="683568" y="1380307"/>
            <a:ext cx="3096344" cy="3207667"/>
          </a:xfrm>
          <a:prstGeom prst="rect">
            <a:avLst/>
          </a:prstGeom>
        </p:spPr>
      </p:pic>
    </p:spTree>
    <p:extLst>
      <p:ext uri="{BB962C8B-B14F-4D97-AF65-F5344CB8AC3E}">
        <p14:creationId xmlns:p14="http://schemas.microsoft.com/office/powerpoint/2010/main" val="1602175256"/>
      </p:ext>
    </p:extLst>
  </p:cSld>
  <p:clrMapOvr>
    <a:masterClrMapping/>
  </p:clrMapOvr>
  <p:transition spd="slow" advTm="0">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483767" y="1810233"/>
            <a:ext cx="6552729" cy="1323439"/>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中国特色大国外交的目标与使命</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02</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二</a:t>
            </a:r>
          </a:p>
        </p:txBody>
      </p:sp>
      <p:grpSp>
        <p:nvGrpSpPr>
          <p:cNvPr id="9" name="Group 25">
            <a:extLst>
              <a:ext uri="{FF2B5EF4-FFF2-40B4-BE49-F238E27FC236}">
                <a16:creationId xmlns:a16="http://schemas.microsoft.com/office/drawing/2014/main" id="{35231A97-0D12-4159-AF76-18AE903A0BFB}"/>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87B7BA55-C79E-4EC6-8B44-A114DDB5C516}"/>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68CEF47A-630E-418F-987A-2C7DF91D10D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7027C10D-4D68-4EEF-BE5F-86F32B6354C4}"/>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2F95F923-08D8-483A-B720-98E1DC468B54}"/>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BF9394BF-5DA8-4A8C-AA9C-AF0AC79350DD}"/>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839592281"/>
      </p:ext>
    </p:extLst>
  </p:cSld>
  <p:clrMapOvr>
    <a:masterClrMapping/>
  </p:clrMapOvr>
  <p:transition spd="slow" advTm="0">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5256584"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中国特色大国外交的目标和使命</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9"/>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a:off x="5292080" y="799694"/>
            <a:ext cx="385192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MH_Other_1">
            <a:extLst>
              <a:ext uri="{FF2B5EF4-FFF2-40B4-BE49-F238E27FC236}">
                <a16:creationId xmlns:a16="http://schemas.microsoft.com/office/drawing/2014/main" id="{5CB06409-10E7-4B8B-BFE1-7EBE8ED0A9F1}"/>
              </a:ext>
            </a:extLst>
          </p:cNvPr>
          <p:cNvCxnSpPr/>
          <p:nvPr>
            <p:custDataLst>
              <p:tags r:id="rId1"/>
            </p:custDataLst>
          </p:nvPr>
        </p:nvCxnSpPr>
        <p:spPr bwMode="auto">
          <a:xfrm>
            <a:off x="2627784" y="2809483"/>
            <a:ext cx="1161000" cy="0"/>
          </a:xfrm>
          <a:prstGeom prst="line">
            <a:avLst/>
          </a:prstGeom>
          <a:solidFill>
            <a:srgbClr val="49ACC1"/>
          </a:solidFill>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MH_Other_2">
            <a:extLst>
              <a:ext uri="{FF2B5EF4-FFF2-40B4-BE49-F238E27FC236}">
                <a16:creationId xmlns:a16="http://schemas.microsoft.com/office/drawing/2014/main" id="{7B4B7EFC-BC8A-489D-86AB-1BD532F219EA}"/>
              </a:ext>
            </a:extLst>
          </p:cNvPr>
          <p:cNvSpPr/>
          <p:nvPr>
            <p:custDataLst>
              <p:tags r:id="rId2"/>
            </p:custDataLst>
          </p:nvPr>
        </p:nvSpPr>
        <p:spPr>
          <a:xfrm rot="18925946">
            <a:off x="2061496" y="2830556"/>
            <a:ext cx="609008" cy="456756"/>
          </a:xfrm>
          <a:prstGeom prst="notchedRightArrow">
            <a:avLst>
              <a:gd name="adj1" fmla="val 46829"/>
              <a:gd name="adj2" fmla="val 50000"/>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EFFFF"/>
              </a:solidFill>
            </a:endParaRPr>
          </a:p>
        </p:txBody>
      </p:sp>
      <p:sp>
        <p:nvSpPr>
          <p:cNvPr id="17" name="MH_SubTitle_1">
            <a:extLst>
              <a:ext uri="{FF2B5EF4-FFF2-40B4-BE49-F238E27FC236}">
                <a16:creationId xmlns:a16="http://schemas.microsoft.com/office/drawing/2014/main" id="{540D691B-DEDC-431C-8391-B4EC7EA68937}"/>
              </a:ext>
            </a:extLst>
          </p:cNvPr>
          <p:cNvSpPr/>
          <p:nvPr>
            <p:custDataLst>
              <p:tags r:id="rId3"/>
            </p:custDataLst>
          </p:nvPr>
        </p:nvSpPr>
        <p:spPr>
          <a:xfrm>
            <a:off x="2627784" y="1851670"/>
            <a:ext cx="1161000" cy="88000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2000" dirty="0">
                <a:solidFill>
                  <a:srgbClr val="FEFFFF"/>
                </a:solidFill>
                <a:latin typeface="微软雅黑" panose="020B0503020204020204" pitchFamily="34" charset="-122"/>
                <a:ea typeface="微软雅黑" panose="020B0503020204020204" pitchFamily="34" charset="-122"/>
              </a:rPr>
              <a:t>中国梦</a:t>
            </a:r>
          </a:p>
        </p:txBody>
      </p:sp>
      <p:cxnSp>
        <p:nvCxnSpPr>
          <p:cNvPr id="18" name="MH_Other_3">
            <a:extLst>
              <a:ext uri="{FF2B5EF4-FFF2-40B4-BE49-F238E27FC236}">
                <a16:creationId xmlns:a16="http://schemas.microsoft.com/office/drawing/2014/main" id="{434A2627-86FD-46D9-998E-8C0DCBD25D1E}"/>
              </a:ext>
            </a:extLst>
          </p:cNvPr>
          <p:cNvCxnSpPr/>
          <p:nvPr>
            <p:custDataLst>
              <p:tags r:id="rId4"/>
            </p:custDataLst>
          </p:nvPr>
        </p:nvCxnSpPr>
        <p:spPr bwMode="auto">
          <a:xfrm>
            <a:off x="5499031" y="2809483"/>
            <a:ext cx="1161000" cy="0"/>
          </a:xfrm>
          <a:prstGeom prst="line">
            <a:avLst/>
          </a:prstGeom>
          <a:solidFill>
            <a:srgbClr val="BAD328"/>
          </a:solidFill>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MH_Other_4">
            <a:extLst>
              <a:ext uri="{FF2B5EF4-FFF2-40B4-BE49-F238E27FC236}">
                <a16:creationId xmlns:a16="http://schemas.microsoft.com/office/drawing/2014/main" id="{82EDEDB6-697C-464F-B938-40192B92D242}"/>
              </a:ext>
            </a:extLst>
          </p:cNvPr>
          <p:cNvSpPr/>
          <p:nvPr>
            <p:custDataLst>
              <p:tags r:id="rId5"/>
            </p:custDataLst>
          </p:nvPr>
        </p:nvSpPr>
        <p:spPr>
          <a:xfrm rot="18925946">
            <a:off x="4859657" y="2955027"/>
            <a:ext cx="609008" cy="456756"/>
          </a:xfrm>
          <a:prstGeom prst="notchedRightArrow">
            <a:avLst>
              <a:gd name="adj1" fmla="val 46829"/>
              <a:gd name="adj2" fmla="val 50000"/>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EFFFF"/>
              </a:solidFill>
            </a:endParaRPr>
          </a:p>
        </p:txBody>
      </p:sp>
      <p:sp>
        <p:nvSpPr>
          <p:cNvPr id="20" name="MH_SubTitle_2">
            <a:extLst>
              <a:ext uri="{FF2B5EF4-FFF2-40B4-BE49-F238E27FC236}">
                <a16:creationId xmlns:a16="http://schemas.microsoft.com/office/drawing/2014/main" id="{18A0FD5C-D4E5-408B-BA02-A9960200A9CD}"/>
              </a:ext>
            </a:extLst>
          </p:cNvPr>
          <p:cNvSpPr/>
          <p:nvPr>
            <p:custDataLst>
              <p:tags r:id="rId6"/>
            </p:custDataLst>
          </p:nvPr>
        </p:nvSpPr>
        <p:spPr>
          <a:xfrm>
            <a:off x="5469051" y="1851670"/>
            <a:ext cx="1161000" cy="880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r>
              <a:rPr lang="zh-CN" altLang="en-US" sz="2000" dirty="0">
                <a:solidFill>
                  <a:srgbClr val="FEFFFF"/>
                </a:solidFill>
                <a:latin typeface="微软雅黑" panose="020B0503020204020204" pitchFamily="34" charset="-122"/>
                <a:ea typeface="微软雅黑" panose="020B0503020204020204" pitchFamily="34" charset="-122"/>
              </a:rPr>
              <a:t>世界梦</a:t>
            </a:r>
          </a:p>
        </p:txBody>
      </p:sp>
      <p:sp>
        <p:nvSpPr>
          <p:cNvPr id="21" name="矩形 20">
            <a:extLst>
              <a:ext uri="{FF2B5EF4-FFF2-40B4-BE49-F238E27FC236}">
                <a16:creationId xmlns:a16="http://schemas.microsoft.com/office/drawing/2014/main" id="{F46D1286-4FB2-43D8-AD92-AD09EB6E2D81}"/>
              </a:ext>
            </a:extLst>
          </p:cNvPr>
          <p:cNvSpPr/>
          <p:nvPr/>
        </p:nvSpPr>
        <p:spPr>
          <a:xfrm>
            <a:off x="2552275" y="2860240"/>
            <a:ext cx="2123017" cy="646331"/>
          </a:xfrm>
          <a:prstGeom prst="rect">
            <a:avLst/>
          </a:prstGeom>
        </p:spPr>
        <p:txBody>
          <a:bodyPr wrap="none">
            <a:spAutoFit/>
          </a:bodyPr>
          <a:lstStyle/>
          <a:p>
            <a:pPr marL="90488" indent="-90488">
              <a:buFont typeface="Arial" panose="020B0604020202020204" pitchFamily="34" charset="0"/>
              <a:buChar char="•"/>
            </a:pPr>
            <a:r>
              <a:rPr lang="zh-CN" altLang="en-US" dirty="0">
                <a:latin typeface="+mn-ea"/>
                <a:ea typeface="+mn-ea"/>
              </a:rPr>
              <a:t>两个一百年目标</a:t>
            </a:r>
            <a:endParaRPr lang="en-US" altLang="zh-CN" dirty="0">
              <a:latin typeface="+mn-ea"/>
              <a:ea typeface="+mn-ea"/>
            </a:endParaRPr>
          </a:p>
          <a:p>
            <a:pPr marL="90488" indent="-90488">
              <a:buFont typeface="Arial" panose="020B0604020202020204" pitchFamily="34" charset="0"/>
              <a:buChar char="•"/>
            </a:pPr>
            <a:r>
              <a:rPr lang="zh-CN" altLang="en-US" dirty="0">
                <a:latin typeface="+mn-ea"/>
                <a:ea typeface="+mn-ea"/>
              </a:rPr>
              <a:t>中华名族伟大复兴</a:t>
            </a:r>
          </a:p>
        </p:txBody>
      </p:sp>
      <p:sp>
        <p:nvSpPr>
          <p:cNvPr id="22" name="矩形 21">
            <a:extLst>
              <a:ext uri="{FF2B5EF4-FFF2-40B4-BE49-F238E27FC236}">
                <a16:creationId xmlns:a16="http://schemas.microsoft.com/office/drawing/2014/main" id="{D6DA8219-0F76-41EE-878A-81D9C3457817}"/>
              </a:ext>
            </a:extLst>
          </p:cNvPr>
          <p:cNvSpPr/>
          <p:nvPr/>
        </p:nvSpPr>
        <p:spPr>
          <a:xfrm>
            <a:off x="5364088" y="2938051"/>
            <a:ext cx="2353850" cy="369332"/>
          </a:xfrm>
          <a:prstGeom prst="rect">
            <a:avLst/>
          </a:prstGeom>
        </p:spPr>
        <p:txBody>
          <a:bodyPr wrap="none">
            <a:spAutoFit/>
          </a:bodyPr>
          <a:lstStyle/>
          <a:p>
            <a:pPr marL="90488" indent="-90488">
              <a:buFont typeface="Arial" panose="020B0604020202020204" pitchFamily="34" charset="0"/>
              <a:buChar char="•"/>
            </a:pPr>
            <a:r>
              <a:rPr lang="zh-CN" altLang="en-US" dirty="0">
                <a:latin typeface="+mn-ea"/>
                <a:ea typeface="+mn-ea"/>
              </a:rPr>
              <a:t>建设人类命运共同体</a:t>
            </a:r>
            <a:endParaRPr lang="en-US" altLang="zh-CN" dirty="0">
              <a:latin typeface="+mn-ea"/>
              <a:ea typeface="+mn-ea"/>
            </a:endParaRPr>
          </a:p>
        </p:txBody>
      </p:sp>
    </p:spTree>
    <p:extLst>
      <p:ext uri="{BB962C8B-B14F-4D97-AF65-F5344CB8AC3E}">
        <p14:creationId xmlns:p14="http://schemas.microsoft.com/office/powerpoint/2010/main" val="2025715580"/>
      </p:ext>
    </p:extLst>
  </p:cSld>
  <p:clrMapOvr>
    <a:masterClrMapping/>
  </p:clrMapOvr>
  <p:transition spd="slow" advTm="0">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03848" y="1751845"/>
            <a:ext cx="5256583" cy="1323439"/>
          </a:xfrm>
          <a:prstGeom prst="rect">
            <a:avLst/>
          </a:prstGeom>
          <a:noFill/>
        </p:spPr>
        <p:txBody>
          <a:bodyPr wrap="square" rtlCol="0">
            <a:spAutoFit/>
          </a:bodyPr>
          <a:lstStyle/>
          <a:p>
            <a:pPr marL="0" lvl="1" algn="ctr"/>
            <a:r>
              <a:rPr lang="zh-CN" altLang="en-US" sz="4000" b="1" dirty="0">
                <a:solidFill>
                  <a:schemeClr val="accent2"/>
                </a:solidFill>
                <a:latin typeface="微软雅黑" pitchFamily="34" charset="-122"/>
                <a:ea typeface="微软雅黑" pitchFamily="34" charset="-122"/>
              </a:rPr>
              <a:t>中国特色大国外交的理论体系与思想贡献</a:t>
            </a:r>
            <a:endParaRPr lang="en-US" altLang="zh-CN" sz="4000" b="1" dirty="0">
              <a:solidFill>
                <a:schemeClr val="accent2"/>
              </a:solidFill>
              <a:latin typeface="微软雅黑" pitchFamily="34" charset="-122"/>
              <a:ea typeface="微软雅黑" pitchFamily="34" charset="-122"/>
            </a:endParaRPr>
          </a:p>
        </p:txBody>
      </p:sp>
      <p:cxnSp>
        <p:nvCxnSpPr>
          <p:cNvPr id="7" name="直接连接符 6"/>
          <p:cNvCxnSpPr/>
          <p:nvPr/>
        </p:nvCxnSpPr>
        <p:spPr>
          <a:xfrm flipV="1">
            <a:off x="2339752" y="1507714"/>
            <a:ext cx="0" cy="1924424"/>
          </a:xfrm>
          <a:prstGeom prst="line">
            <a:avLst/>
          </a:prstGeom>
          <a:ln w="127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021752" y="3101798"/>
            <a:ext cx="902846" cy="246221"/>
          </a:xfrm>
          <a:prstGeom prst="rect">
            <a:avLst/>
          </a:prstGeom>
          <a:noFill/>
        </p:spPr>
        <p:txBody>
          <a:bodyPr wrap="square" lIns="0" tIns="0" rIns="0" bIns="0" rtlCol="0">
            <a:spAutoFit/>
          </a:bodyPr>
          <a:lstStyle/>
          <a:p>
            <a:r>
              <a:rPr lang="en-US" altLang="zh-CN" sz="1600" dirty="0">
                <a:latin typeface="微软雅黑" pitchFamily="34" charset="-122"/>
                <a:ea typeface="微软雅黑" pitchFamily="34" charset="-122"/>
              </a:rPr>
              <a:t>PART 03</a:t>
            </a:r>
            <a:endParaRPr lang="zh-CN" altLang="en-US" sz="1600" dirty="0">
              <a:latin typeface="微软雅黑" pitchFamily="34" charset="-122"/>
              <a:ea typeface="微软雅黑" pitchFamily="34" charset="-122"/>
            </a:endParaRPr>
          </a:p>
        </p:txBody>
      </p:sp>
      <p:grpSp>
        <p:nvGrpSpPr>
          <p:cNvPr id="15" name="组合 14"/>
          <p:cNvGrpSpPr/>
          <p:nvPr/>
        </p:nvGrpSpPr>
        <p:grpSpPr>
          <a:xfrm>
            <a:off x="827584" y="1579724"/>
            <a:ext cx="1197175" cy="1197175"/>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椭圆 1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矩形 39"/>
          <p:cNvSpPr/>
          <p:nvPr/>
        </p:nvSpPr>
        <p:spPr>
          <a:xfrm>
            <a:off x="1127377" y="1855145"/>
            <a:ext cx="589545" cy="646331"/>
          </a:xfrm>
          <a:prstGeom prst="rect">
            <a:avLst/>
          </a:prstGeom>
        </p:spPr>
        <p:txBody>
          <a:bodyPr wrap="square">
            <a:spAutoFit/>
          </a:bodyPr>
          <a:lstStyle/>
          <a:p>
            <a:r>
              <a:rPr lang="zh-CN" altLang="en-US" sz="3600" b="1" dirty="0">
                <a:solidFill>
                  <a:srgbClr val="1C9494"/>
                </a:solidFill>
                <a:latin typeface="微软雅黑" pitchFamily="34" charset="-122"/>
                <a:ea typeface="微软雅黑" pitchFamily="34" charset="-122"/>
              </a:rPr>
              <a:t>三</a:t>
            </a:r>
          </a:p>
        </p:txBody>
      </p:sp>
      <p:grpSp>
        <p:nvGrpSpPr>
          <p:cNvPr id="9" name="Group 25">
            <a:extLst>
              <a:ext uri="{FF2B5EF4-FFF2-40B4-BE49-F238E27FC236}">
                <a16:creationId xmlns:a16="http://schemas.microsoft.com/office/drawing/2014/main" id="{10841E20-9436-4FC8-8483-AF3691AA9760}"/>
              </a:ext>
            </a:extLst>
          </p:cNvPr>
          <p:cNvGrpSpPr/>
          <p:nvPr/>
        </p:nvGrpSpPr>
        <p:grpSpPr>
          <a:xfrm>
            <a:off x="0" y="5078332"/>
            <a:ext cx="9144000" cy="71120"/>
            <a:chOff x="0" y="3474720"/>
            <a:chExt cx="10261600" cy="71120"/>
          </a:xfrm>
        </p:grpSpPr>
        <p:sp>
          <p:nvSpPr>
            <p:cNvPr id="10" name="Rectangle 26">
              <a:extLst>
                <a:ext uri="{FF2B5EF4-FFF2-40B4-BE49-F238E27FC236}">
                  <a16:creationId xmlns:a16="http://schemas.microsoft.com/office/drawing/2014/main" id="{9E883B9E-E04D-4C2D-93B7-E2EFFE83B0BF}"/>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27">
              <a:extLst>
                <a:ext uri="{FF2B5EF4-FFF2-40B4-BE49-F238E27FC236}">
                  <a16:creationId xmlns:a16="http://schemas.microsoft.com/office/drawing/2014/main" id="{5874CE72-B848-43E7-BC29-1C640B3EA11C}"/>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28">
              <a:extLst>
                <a:ext uri="{FF2B5EF4-FFF2-40B4-BE49-F238E27FC236}">
                  <a16:creationId xmlns:a16="http://schemas.microsoft.com/office/drawing/2014/main" id="{64F7F9D7-6119-4C7B-B245-FE9C77630507}"/>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29">
              <a:extLst>
                <a:ext uri="{FF2B5EF4-FFF2-40B4-BE49-F238E27FC236}">
                  <a16:creationId xmlns:a16="http://schemas.microsoft.com/office/drawing/2014/main" id="{DC5E5EA8-AABF-4105-B7EA-015253755376}"/>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30">
              <a:extLst>
                <a:ext uri="{FF2B5EF4-FFF2-40B4-BE49-F238E27FC236}">
                  <a16:creationId xmlns:a16="http://schemas.microsoft.com/office/drawing/2014/main" id="{54C4D501-AA18-4875-A53A-2CF4C48D71B1}"/>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69763656"/>
      </p:ext>
    </p:extLst>
  </p:cSld>
  <p:clrMapOvr>
    <a:masterClrMapping/>
  </p:clrMapOvr>
  <p:transition spd="slow" advTm="0">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p:cNvSpPr txBox="1"/>
          <p:nvPr/>
        </p:nvSpPr>
        <p:spPr>
          <a:xfrm>
            <a:off x="235872" y="281388"/>
            <a:ext cx="2103880" cy="430887"/>
          </a:xfrm>
          <a:prstGeom prst="rect">
            <a:avLst/>
          </a:prstGeom>
          <a:noFill/>
        </p:spPr>
        <p:txBody>
          <a:bodyPr wrap="square" lIns="0" tIns="0" rIns="0" bIns="0" rtlCol="0">
            <a:spAutoFit/>
          </a:bodyPr>
          <a:lstStyle/>
          <a:p>
            <a:pPr algn="ctr"/>
            <a:r>
              <a:rPr lang="zh-CN" altLang="en-US" sz="2800" b="1" dirty="0">
                <a:solidFill>
                  <a:srgbClr val="C00000"/>
                </a:solidFill>
                <a:latin typeface="微软雅黑" pitchFamily="34" charset="-122"/>
                <a:ea typeface="微软雅黑" pitchFamily="34" charset="-122"/>
              </a:rPr>
              <a:t>道路观</a:t>
            </a:r>
            <a:endParaRPr lang="zh-CN" altLang="en-US" sz="1100" dirty="0">
              <a:solidFill>
                <a:srgbClr val="C00000"/>
              </a:solidFill>
              <a:latin typeface="微软雅黑" pitchFamily="34" charset="-122"/>
              <a:ea typeface="微软雅黑" pitchFamily="34" charset="-122"/>
            </a:endParaRPr>
          </a:p>
        </p:txBody>
      </p:sp>
      <p:grpSp>
        <p:nvGrpSpPr>
          <p:cNvPr id="6" name="Group 25">
            <a:extLst>
              <a:ext uri="{FF2B5EF4-FFF2-40B4-BE49-F238E27FC236}">
                <a16:creationId xmlns:a16="http://schemas.microsoft.com/office/drawing/2014/main" id="{3938797C-3658-47DD-A1C5-804D852CC881}"/>
              </a:ext>
            </a:extLst>
          </p:cNvPr>
          <p:cNvGrpSpPr/>
          <p:nvPr/>
        </p:nvGrpSpPr>
        <p:grpSpPr>
          <a:xfrm>
            <a:off x="0" y="5078332"/>
            <a:ext cx="9144000" cy="71120"/>
            <a:chOff x="0" y="3474720"/>
            <a:chExt cx="10261600" cy="71120"/>
          </a:xfrm>
        </p:grpSpPr>
        <p:sp>
          <p:nvSpPr>
            <p:cNvPr id="7" name="Rectangle 26">
              <a:extLst>
                <a:ext uri="{FF2B5EF4-FFF2-40B4-BE49-F238E27FC236}">
                  <a16:creationId xmlns:a16="http://schemas.microsoft.com/office/drawing/2014/main" id="{DFEEE12F-5A10-4956-916A-620C2AE6DA6D}"/>
                </a:ext>
              </a:extLst>
            </p:cNvPr>
            <p:cNvSpPr/>
            <p:nvPr/>
          </p:nvSpPr>
          <p:spPr>
            <a:xfrm>
              <a:off x="0" y="3474720"/>
              <a:ext cx="2052320" cy="7112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27">
              <a:extLst>
                <a:ext uri="{FF2B5EF4-FFF2-40B4-BE49-F238E27FC236}">
                  <a16:creationId xmlns:a16="http://schemas.microsoft.com/office/drawing/2014/main" id="{FB7ABB59-A05C-4B9A-A752-47E6CC13E4C1}"/>
                </a:ext>
              </a:extLst>
            </p:cNvPr>
            <p:cNvSpPr/>
            <p:nvPr/>
          </p:nvSpPr>
          <p:spPr>
            <a:xfrm>
              <a:off x="2052320" y="3474720"/>
              <a:ext cx="2052320" cy="7112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28">
              <a:extLst>
                <a:ext uri="{FF2B5EF4-FFF2-40B4-BE49-F238E27FC236}">
                  <a16:creationId xmlns:a16="http://schemas.microsoft.com/office/drawing/2014/main" id="{61164635-BFD8-4864-B2F1-29F8AFEAC360}"/>
                </a:ext>
              </a:extLst>
            </p:cNvPr>
            <p:cNvSpPr/>
            <p:nvPr/>
          </p:nvSpPr>
          <p:spPr>
            <a:xfrm>
              <a:off x="4104640" y="3474720"/>
              <a:ext cx="2052320" cy="71120"/>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29">
              <a:extLst>
                <a:ext uri="{FF2B5EF4-FFF2-40B4-BE49-F238E27FC236}">
                  <a16:creationId xmlns:a16="http://schemas.microsoft.com/office/drawing/2014/main" id="{BE27EA30-1F67-49AD-978A-9CFE5ADEBF85}"/>
                </a:ext>
              </a:extLst>
            </p:cNvPr>
            <p:cNvSpPr/>
            <p:nvPr/>
          </p:nvSpPr>
          <p:spPr>
            <a:xfrm>
              <a:off x="6156960" y="3474720"/>
              <a:ext cx="2052320" cy="71120"/>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30">
              <a:extLst>
                <a:ext uri="{FF2B5EF4-FFF2-40B4-BE49-F238E27FC236}">
                  <a16:creationId xmlns:a16="http://schemas.microsoft.com/office/drawing/2014/main" id="{0B83D296-4B1C-4DB3-A8BE-460526839719}"/>
                </a:ext>
              </a:extLst>
            </p:cNvPr>
            <p:cNvSpPr/>
            <p:nvPr/>
          </p:nvSpPr>
          <p:spPr>
            <a:xfrm>
              <a:off x="8209280" y="3474720"/>
              <a:ext cx="2052320" cy="71120"/>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2" name="标题 1">
            <a:extLst>
              <a:ext uri="{FF2B5EF4-FFF2-40B4-BE49-F238E27FC236}">
                <a16:creationId xmlns:a16="http://schemas.microsoft.com/office/drawing/2014/main" id="{BB9F0993-84F9-4F18-9606-1D925AABBECB}"/>
              </a:ext>
            </a:extLst>
          </p:cNvPr>
          <p:cNvSpPr txBox="1">
            <a:spLocks/>
          </p:cNvSpPr>
          <p:nvPr/>
        </p:nvSpPr>
        <p:spPr>
          <a:xfrm>
            <a:off x="6630051" y="363825"/>
            <a:ext cx="2406445" cy="305926"/>
          </a:xfrm>
          <a:prstGeom prst="rect">
            <a:avLst/>
          </a:prstGeom>
          <a:blipFill>
            <a:blip r:embed="rId3"/>
            <a:stretch>
              <a:fillRect/>
            </a:stretch>
          </a:blipFill>
        </p:spPr>
        <p:txBody>
          <a:bodyPr>
            <a:normAutofit fontScale="25000" lnSpcReduction="20000"/>
          </a:bodyPr>
          <a:lstStyle>
            <a:lvl1pPr algn="ctr" rtl="0" fontAlgn="base">
              <a:spcBef>
                <a:spcPct val="0"/>
              </a:spcBef>
              <a:spcAft>
                <a:spcPct val="0"/>
              </a:spcAft>
              <a:defRPr sz="4400" kern="1200">
                <a:solidFill>
                  <a:schemeClr val="tx1"/>
                </a:solidFill>
                <a:latin typeface="+mj-lt"/>
                <a:ea typeface="微软雅黑" pitchFamily="34" charset="-122"/>
                <a:cs typeface="+mj-cs"/>
              </a:defRPr>
            </a:lvl1pPr>
            <a:lvl2pPr algn="ctr" rtl="0" fontAlgn="base">
              <a:spcBef>
                <a:spcPct val="0"/>
              </a:spcBef>
              <a:spcAft>
                <a:spcPct val="0"/>
              </a:spcAft>
              <a:defRPr sz="4400">
                <a:solidFill>
                  <a:schemeClr val="tx1"/>
                </a:solidFill>
                <a:latin typeface="Calibri" pitchFamily="34" charset="0"/>
                <a:ea typeface="宋体" charset="-122"/>
              </a:defRPr>
            </a:lvl2pPr>
            <a:lvl3pPr algn="ctr" rtl="0" fontAlgn="base">
              <a:spcBef>
                <a:spcPct val="0"/>
              </a:spcBef>
              <a:spcAft>
                <a:spcPct val="0"/>
              </a:spcAft>
              <a:defRPr sz="4400">
                <a:solidFill>
                  <a:schemeClr val="tx1"/>
                </a:solidFill>
                <a:latin typeface="Calibri" pitchFamily="34" charset="0"/>
                <a:ea typeface="宋体" charset="-122"/>
              </a:defRPr>
            </a:lvl3pPr>
            <a:lvl4pPr algn="ctr" rtl="0" fontAlgn="base">
              <a:spcBef>
                <a:spcPct val="0"/>
              </a:spcBef>
              <a:spcAft>
                <a:spcPct val="0"/>
              </a:spcAft>
              <a:defRPr sz="4400">
                <a:solidFill>
                  <a:schemeClr val="tx1"/>
                </a:solidFill>
                <a:latin typeface="Calibri" pitchFamily="34" charset="0"/>
                <a:ea typeface="宋体" charset="-122"/>
              </a:defRPr>
            </a:lvl4pPr>
            <a:lvl5pPr algn="ctr" rtl="0" fontAlgn="base">
              <a:spcBef>
                <a:spcPct val="0"/>
              </a:spcBef>
              <a:spcAft>
                <a:spcPct val="0"/>
              </a:spcAft>
              <a:defRPr sz="4400">
                <a:solidFill>
                  <a:schemeClr val="tx1"/>
                </a:solidFill>
                <a:latin typeface="Calibri" pitchFamily="34" charset="0"/>
                <a:ea typeface="宋体" charset="-122"/>
              </a:defRPr>
            </a:lvl5pPr>
            <a:lvl6pPr marL="457200" algn="ctr" rtl="0" fontAlgn="base">
              <a:spcBef>
                <a:spcPct val="0"/>
              </a:spcBef>
              <a:spcAft>
                <a:spcPct val="0"/>
              </a:spcAft>
              <a:defRPr sz="4400">
                <a:solidFill>
                  <a:schemeClr val="tx1"/>
                </a:solidFill>
                <a:latin typeface="Calibri" pitchFamily="34" charset="0"/>
                <a:ea typeface="宋体" charset="-122"/>
              </a:defRPr>
            </a:lvl6pPr>
            <a:lvl7pPr marL="914400" algn="ctr" rtl="0" fontAlgn="base">
              <a:spcBef>
                <a:spcPct val="0"/>
              </a:spcBef>
              <a:spcAft>
                <a:spcPct val="0"/>
              </a:spcAft>
              <a:defRPr sz="4400">
                <a:solidFill>
                  <a:schemeClr val="tx1"/>
                </a:solidFill>
                <a:latin typeface="Calibri" pitchFamily="34" charset="0"/>
                <a:ea typeface="宋体" charset="-122"/>
              </a:defRPr>
            </a:lvl7pPr>
            <a:lvl8pPr marL="1371600" algn="ctr" rtl="0" fontAlgn="base">
              <a:spcBef>
                <a:spcPct val="0"/>
              </a:spcBef>
              <a:spcAft>
                <a:spcPct val="0"/>
              </a:spcAft>
              <a:defRPr sz="4400">
                <a:solidFill>
                  <a:schemeClr val="tx1"/>
                </a:solidFill>
                <a:latin typeface="Calibri" pitchFamily="34" charset="0"/>
                <a:ea typeface="宋体" charset="-122"/>
              </a:defRPr>
            </a:lvl8pPr>
            <a:lvl9pPr marL="1828800" algn="ctr" rtl="0" fontAlgn="base">
              <a:spcBef>
                <a:spcPct val="0"/>
              </a:spcBef>
              <a:spcAft>
                <a:spcPct val="0"/>
              </a:spcAft>
              <a:defRPr sz="4400">
                <a:solidFill>
                  <a:schemeClr val="tx1"/>
                </a:solidFill>
                <a:latin typeface="Calibri" pitchFamily="34" charset="0"/>
                <a:ea typeface="宋体" charset="-122"/>
              </a:defRPr>
            </a:lvl9pPr>
          </a:lstStyle>
          <a:p>
            <a:br>
              <a:rPr lang="en-US" altLang="zh-CN"/>
            </a:br>
            <a:br>
              <a:rPr lang="en-US" altLang="zh-CN"/>
            </a:br>
            <a:br>
              <a:rPr lang="en-US" altLang="zh-CN"/>
            </a:br>
            <a:endParaRPr lang="zh-CN" altLang="en-US" dirty="0"/>
          </a:p>
        </p:txBody>
      </p:sp>
      <p:cxnSp>
        <p:nvCxnSpPr>
          <p:cNvPr id="13" name="直接连接符 12">
            <a:extLst>
              <a:ext uri="{FF2B5EF4-FFF2-40B4-BE49-F238E27FC236}">
                <a16:creationId xmlns:a16="http://schemas.microsoft.com/office/drawing/2014/main" id="{829D5119-456D-4A3C-BEEC-B293593094F5}"/>
              </a:ext>
            </a:extLst>
          </p:cNvPr>
          <p:cNvCxnSpPr>
            <a:cxnSpLocks/>
          </p:cNvCxnSpPr>
          <p:nvPr/>
        </p:nvCxnSpPr>
        <p:spPr>
          <a:xfrm flipV="1">
            <a:off x="2411760" y="799694"/>
            <a:ext cx="6732240" cy="4386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矩形 13">
            <a:extLst>
              <a:ext uri="{FF2B5EF4-FFF2-40B4-BE49-F238E27FC236}">
                <a16:creationId xmlns:a16="http://schemas.microsoft.com/office/drawing/2014/main" id="{A3125CAA-6E65-4F9C-9425-E60AD82C1B27}"/>
              </a:ext>
            </a:extLst>
          </p:cNvPr>
          <p:cNvSpPr/>
          <p:nvPr/>
        </p:nvSpPr>
        <p:spPr>
          <a:xfrm>
            <a:off x="107504" y="360241"/>
            <a:ext cx="66368" cy="350170"/>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矩形 45">
            <a:extLst>
              <a:ext uri="{FF2B5EF4-FFF2-40B4-BE49-F238E27FC236}">
                <a16:creationId xmlns:a16="http://schemas.microsoft.com/office/drawing/2014/main" id="{25F50107-6D64-46A1-B55B-2957B4D8E06F}"/>
              </a:ext>
            </a:extLst>
          </p:cNvPr>
          <p:cNvSpPr/>
          <p:nvPr/>
        </p:nvSpPr>
        <p:spPr>
          <a:xfrm>
            <a:off x="351352" y="1062363"/>
            <a:ext cx="8640960" cy="553998"/>
          </a:xfrm>
          <a:prstGeom prst="rect">
            <a:avLst/>
          </a:prstGeom>
        </p:spPr>
        <p:txBody>
          <a:bodyPr wrap="square">
            <a:spAutoFit/>
          </a:bodyPr>
          <a:lstStyle/>
          <a:p>
            <a:pPr marL="285750" indent="-285750" algn="just">
              <a:lnSpc>
                <a:spcPct val="150000"/>
              </a:lnSpc>
              <a:spcAft>
                <a:spcPts val="0"/>
              </a:spcAft>
              <a:buFont typeface="Wingdings" panose="05000000000000000000" pitchFamily="2" charset="2"/>
              <a:buChar char="Ø"/>
            </a:pPr>
            <a:r>
              <a:rPr lang="zh-CN" altLang="en-US" sz="2000" b="1" kern="0" dirty="0">
                <a:latin typeface="+mn-ea"/>
                <a:ea typeface="+mn-ea"/>
                <a:cs typeface="宋体" panose="02010600030101010101" pitchFamily="2" charset="-122"/>
              </a:rPr>
              <a:t>道路观：以和平发展道路实现中国梦和世界梦</a:t>
            </a:r>
            <a:endParaRPr lang="zh-CN" altLang="zh-CN" sz="1400" b="1" kern="100" dirty="0">
              <a:effectLst/>
              <a:latin typeface="+mn-ea"/>
              <a:ea typeface="+mn-ea"/>
            </a:endParaRPr>
          </a:p>
        </p:txBody>
      </p:sp>
      <p:sp>
        <p:nvSpPr>
          <p:cNvPr id="22" name="矩形 21">
            <a:extLst>
              <a:ext uri="{FF2B5EF4-FFF2-40B4-BE49-F238E27FC236}">
                <a16:creationId xmlns:a16="http://schemas.microsoft.com/office/drawing/2014/main" id="{AECB44B3-4396-47DF-BBA9-46A092A9BC03}"/>
              </a:ext>
            </a:extLst>
          </p:cNvPr>
          <p:cNvSpPr/>
          <p:nvPr/>
        </p:nvSpPr>
        <p:spPr>
          <a:xfrm>
            <a:off x="4738904" y="2675204"/>
            <a:ext cx="1494991" cy="830997"/>
          </a:xfrm>
          <a:prstGeom prst="rect">
            <a:avLst/>
          </a:prstGeom>
        </p:spPr>
        <p:txBody>
          <a:bodyPr wrap="square">
            <a:spAutoFit/>
          </a:bodyPr>
          <a:lstStyle/>
          <a:p>
            <a:pPr algn="just">
              <a:lnSpc>
                <a:spcPct val="150000"/>
              </a:lnSpc>
            </a:pPr>
            <a:r>
              <a:rPr lang="zh-CN" altLang="en-US" sz="1600" dirty="0">
                <a:latin typeface="+mn-ea"/>
                <a:ea typeface="+mn-ea"/>
              </a:rPr>
              <a:t>在崛起之后往往称霸世界</a:t>
            </a:r>
          </a:p>
        </p:txBody>
      </p:sp>
      <p:sp>
        <p:nvSpPr>
          <p:cNvPr id="23" name="矩形 22">
            <a:extLst>
              <a:ext uri="{FF2B5EF4-FFF2-40B4-BE49-F238E27FC236}">
                <a16:creationId xmlns:a16="http://schemas.microsoft.com/office/drawing/2014/main" id="{DC88929A-8C65-47A9-A4B4-26E944BEA6B9}"/>
              </a:ext>
            </a:extLst>
          </p:cNvPr>
          <p:cNvSpPr/>
          <p:nvPr/>
        </p:nvSpPr>
        <p:spPr>
          <a:xfrm>
            <a:off x="2843808" y="1918999"/>
            <a:ext cx="1828024" cy="467157"/>
          </a:xfrm>
          <a:prstGeom prst="rect">
            <a:avLst/>
          </a:prstGeom>
          <a:solidFill>
            <a:srgbClr val="F956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中国</a:t>
            </a:r>
          </a:p>
        </p:txBody>
      </p:sp>
      <p:sp>
        <p:nvSpPr>
          <p:cNvPr id="24" name="矩形 23">
            <a:extLst>
              <a:ext uri="{FF2B5EF4-FFF2-40B4-BE49-F238E27FC236}">
                <a16:creationId xmlns:a16="http://schemas.microsoft.com/office/drawing/2014/main" id="{9474A887-254D-4787-9207-1BDF165552F2}"/>
              </a:ext>
            </a:extLst>
          </p:cNvPr>
          <p:cNvSpPr/>
          <p:nvPr/>
        </p:nvSpPr>
        <p:spPr>
          <a:xfrm>
            <a:off x="4671832" y="1912204"/>
            <a:ext cx="1844384" cy="467157"/>
          </a:xfrm>
          <a:prstGeom prst="rect">
            <a:avLst/>
          </a:prstGeom>
          <a:solidFill>
            <a:srgbClr val="1C949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latin typeface="微软雅黑" panose="020B0503020204020204" pitchFamily="34" charset="-122"/>
                <a:ea typeface="微软雅黑" panose="020B0503020204020204" pitchFamily="34" charset="-122"/>
              </a:rPr>
              <a:t>西方国家</a:t>
            </a:r>
          </a:p>
        </p:txBody>
      </p:sp>
      <p:sp>
        <p:nvSpPr>
          <p:cNvPr id="25" name="矩形 24">
            <a:extLst>
              <a:ext uri="{FF2B5EF4-FFF2-40B4-BE49-F238E27FC236}">
                <a16:creationId xmlns:a16="http://schemas.microsoft.com/office/drawing/2014/main" id="{EB304C99-2559-42FB-AC24-9AD8DF203B70}"/>
              </a:ext>
            </a:extLst>
          </p:cNvPr>
          <p:cNvSpPr/>
          <p:nvPr/>
        </p:nvSpPr>
        <p:spPr>
          <a:xfrm>
            <a:off x="3077009" y="2586147"/>
            <a:ext cx="1494991" cy="2308324"/>
          </a:xfrm>
          <a:prstGeom prst="rect">
            <a:avLst/>
          </a:prstGeom>
        </p:spPr>
        <p:txBody>
          <a:bodyPr wrap="square">
            <a:spAutoFit/>
          </a:bodyPr>
          <a:lstStyle/>
          <a:p>
            <a:pPr algn="just">
              <a:lnSpc>
                <a:spcPct val="150000"/>
              </a:lnSpc>
            </a:pPr>
            <a:r>
              <a:rPr lang="zh-CN" altLang="en-US" sz="1600" dirty="0">
                <a:latin typeface="+mn-ea"/>
                <a:ea typeface="+mn-ea"/>
              </a:rPr>
              <a:t>中国致力于通过和平方式实现发展，在实现自身发展的同时推动世界的和平与繁荣。</a:t>
            </a:r>
          </a:p>
        </p:txBody>
      </p:sp>
    </p:spTree>
    <p:extLst>
      <p:ext uri="{BB962C8B-B14F-4D97-AF65-F5344CB8AC3E}">
        <p14:creationId xmlns:p14="http://schemas.microsoft.com/office/powerpoint/2010/main" val="2795679114"/>
      </p:ext>
    </p:extLst>
  </p:cSld>
  <p:clrMapOvr>
    <a:masterClrMapping/>
  </p:clrMapOvr>
  <p:transition spd="slow" advTm="0">
    <p:pull/>
  </p:transition>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2" val="9bf32b21c57e606988ab10ec694d2e32676a8b"/>
  <p:tag name="ISPRING_RESOURCE_PATHS_HASH_PRESENTER" val="7559d6ebfe3399475faf050899225724546a77"/>
</p:tagLst>
</file>

<file path=ppt/tags/tag10.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3"/>
</p:tagLst>
</file>

<file path=ppt/tags/tag11.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SubTitle"/>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SubTitle"/>
  <p:tag name="MH_ORDER" val="2"/>
</p:tagLst>
</file>

<file path=ppt/tags/tag13.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3"/>
</p:tagLst>
</file>

<file path=ppt/tags/tag14.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4"/>
</p:tagLst>
</file>

<file path=ppt/tags/tag15.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2"/>
</p:tagLst>
</file>

<file path=ppt/tags/tag16.xml><?xml version="1.0" encoding="utf-8"?>
<p:tagLst xmlns:a="http://schemas.openxmlformats.org/drawingml/2006/main" xmlns:r="http://schemas.openxmlformats.org/officeDocument/2006/relationships" xmlns:p="http://schemas.openxmlformats.org/presentationml/2006/main">
  <p:tag name="MH" val="20170315202758"/>
  <p:tag name="MH_LIBRARY" val="GRAPHIC"/>
  <p:tag name="MH_TYPE" val="SubTitle"/>
  <p:tag name="MH_ORDER" val="1"/>
</p:tagLst>
</file>

<file path=ppt/tags/tag2.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SubTitle"/>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3"/>
</p:tagLst>
</file>

<file path=ppt/tags/tag6.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4"/>
</p:tagLst>
</file>

<file path=ppt/tags/tag7.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SubTitle"/>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70316133049"/>
  <p:tag name="MH_LIBRARY" val="GRAPHIC"/>
  <p:tag name="MH_TYPE" val="SubTitle"/>
  <p:tag name="MH_ORDER" val="1"/>
</p:tagLst>
</file>

<file path=ppt/theme/theme1.xml><?xml version="1.0" encoding="utf-8"?>
<a:theme xmlns:a="http://schemas.openxmlformats.org/drawingml/2006/main" name="Office 主题​​">
  <a:themeElements>
    <a:clrScheme name="自定义 223">
      <a:dk1>
        <a:sysClr val="windowText" lastClr="000000"/>
      </a:dk1>
      <a:lt1>
        <a:sysClr val="window" lastClr="CEEACA"/>
      </a:lt1>
      <a:dk2>
        <a:srgbClr val="959596"/>
      </a:dk2>
      <a:lt2>
        <a:srgbClr val="D9D9D9"/>
      </a:lt2>
      <a:accent1>
        <a:srgbClr val="2B6F7D"/>
      </a:accent1>
      <a:accent2>
        <a:srgbClr val="1C9494"/>
      </a:accent2>
      <a:accent3>
        <a:srgbClr val="7CB554"/>
      </a:accent3>
      <a:accent4>
        <a:srgbClr val="FAC14D"/>
      </a:accent4>
      <a:accent5>
        <a:srgbClr val="F95647"/>
      </a:accent5>
      <a:accent6>
        <a:srgbClr val="FF0000"/>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lIns="0" tIns="0" rIns="0" bIns="0" rtlCol="0">
        <a:spAutoFit/>
      </a:bodyPr>
      <a:lstStyle>
        <a:defPPr>
          <a:defRPr sz="1600" b="1" dirty="0" smtClean="0">
            <a:solidFill>
              <a:schemeClr val="accent6"/>
            </a:solidFill>
            <a:latin typeface="微软雅黑" pitchFamily="34" charset="-122"/>
            <a:ea typeface="微软雅黑"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CEEACA"/>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9490</TotalTime>
  <Words>1572</Words>
  <Application>Microsoft Office PowerPoint</Application>
  <PresentationFormat>全屏显示(16:9)</PresentationFormat>
  <Paragraphs>176</Paragraphs>
  <Slides>30</Slides>
  <Notes>30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Gotham Light</vt:lpstr>
      <vt:lpstr>Helvetica Neue</vt:lpstr>
      <vt:lpstr>等线</vt:lpstr>
      <vt:lpstr>宋体</vt:lpstr>
      <vt:lpstr>微软雅黑</vt:lpstr>
      <vt:lpstr>Arial</vt:lpstr>
      <vt:lpstr>Calibri</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柯伟扬</cp:lastModifiedBy>
  <cp:revision>1142</cp:revision>
  <dcterms:created xsi:type="dcterms:W3CDTF">2015-04-24T01:01:13Z</dcterms:created>
  <dcterms:modified xsi:type="dcterms:W3CDTF">2017-10-10T01:04:32Z</dcterms:modified>
</cp:coreProperties>
</file>

<file path=docProps/thumbnail.jpeg>
</file>